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34" r:id="rId3"/>
    <p:sldId id="335" r:id="rId4"/>
    <p:sldId id="332" r:id="rId5"/>
    <p:sldId id="272" r:id="rId6"/>
    <p:sldId id="292" r:id="rId7"/>
    <p:sldId id="273" r:id="rId8"/>
    <p:sldId id="274" r:id="rId9"/>
    <p:sldId id="275" r:id="rId10"/>
    <p:sldId id="276" r:id="rId11"/>
    <p:sldId id="277" r:id="rId12"/>
    <p:sldId id="278" r:id="rId13"/>
    <p:sldId id="280" r:id="rId14"/>
    <p:sldId id="282" r:id="rId15"/>
    <p:sldId id="283" r:id="rId16"/>
    <p:sldId id="279" r:id="rId17"/>
    <p:sldId id="284" r:id="rId18"/>
    <p:sldId id="285" r:id="rId19"/>
    <p:sldId id="286" r:id="rId20"/>
    <p:sldId id="287" r:id="rId21"/>
    <p:sldId id="337" r:id="rId22"/>
    <p:sldId id="338" r:id="rId23"/>
    <p:sldId id="339" r:id="rId24"/>
    <p:sldId id="288" r:id="rId25"/>
    <p:sldId id="289" r:id="rId26"/>
    <p:sldId id="290" r:id="rId27"/>
    <p:sldId id="291" r:id="rId28"/>
    <p:sldId id="293" r:id="rId29"/>
    <p:sldId id="295" r:id="rId30"/>
    <p:sldId id="294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40" r:id="rId50"/>
    <p:sldId id="341" r:id="rId51"/>
    <p:sldId id="34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76AE7-4BDD-45FE-BC23-993BA57E1619}" v="1" dt="2022-02-25T07:37:10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2105" autoAdjust="0"/>
  </p:normalViewPr>
  <p:slideViewPr>
    <p:cSldViewPr snapToGrid="0">
      <p:cViewPr varScale="1">
        <p:scale>
          <a:sx n="128" d="100"/>
          <a:sy n="128" d="100"/>
        </p:scale>
        <p:origin x="15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타야라히랄" userId="4cbd64cf-559c-4aef-b363-525ec37fb7ad" providerId="ADAL" clId="{DC376AE7-4BDD-45FE-BC23-993BA57E1619}"/>
    <pc:docChg chg="custSel addSld delSld modSld">
      <pc:chgData name="타야라히랄" userId="4cbd64cf-559c-4aef-b363-525ec37fb7ad" providerId="ADAL" clId="{DC376AE7-4BDD-45FE-BC23-993BA57E1619}" dt="2022-02-25T07:37:14.246" v="3" actId="47"/>
      <pc:docMkLst>
        <pc:docMk/>
      </pc:docMkLst>
      <pc:sldChg chg="modSp mod">
        <pc:chgData name="타야라히랄" userId="4cbd64cf-559c-4aef-b363-525ec37fb7ad" providerId="ADAL" clId="{DC376AE7-4BDD-45FE-BC23-993BA57E1619}" dt="2022-02-25T07:37:10.189" v="2" actId="27636"/>
        <pc:sldMkLst>
          <pc:docMk/>
          <pc:sldMk cId="3440033447" sldId="286"/>
        </pc:sldMkLst>
        <pc:spChg chg="mod">
          <ac:chgData name="타야라히랄" userId="4cbd64cf-559c-4aef-b363-525ec37fb7ad" providerId="ADAL" clId="{DC376AE7-4BDD-45FE-BC23-993BA57E1619}" dt="2022-02-25T07:37:10.189" v="2" actId="27636"/>
          <ac:spMkLst>
            <pc:docMk/>
            <pc:sldMk cId="3440033447" sldId="286"/>
            <ac:spMk id="3" creationId="{9E3655A3-237D-4C6E-AC52-8A711850B0F4}"/>
          </ac:spMkLst>
        </pc:spChg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405077336" sldId="288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4196767180" sldId="289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2604519717" sldId="290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1311410228" sldId="291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580482909" sldId="293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266107700" sldId="294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2363038607" sldId="295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1186511633" sldId="296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1661576214" sldId="297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825907405" sldId="298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237122911" sldId="299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4036213873" sldId="300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2723511247" sldId="301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2431060544" sldId="302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813969593" sldId="303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213249970" sldId="304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4020371103" sldId="305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611117620" sldId="306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025781348" sldId="307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572164597" sldId="308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205468064" sldId="309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1733168325" sldId="310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1209449650" sldId="311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2223552547" sldId="312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1459729950" sldId="313"/>
        </pc:sldMkLst>
      </pc:sldChg>
      <pc:sldChg chg="new del">
        <pc:chgData name="타야라히랄" userId="4cbd64cf-559c-4aef-b363-525ec37fb7ad" providerId="ADAL" clId="{DC376AE7-4BDD-45FE-BC23-993BA57E1619}" dt="2022-02-25T07:37:14.246" v="3" actId="47"/>
        <pc:sldMkLst>
          <pc:docMk/>
          <pc:sldMk cId="3900517237" sldId="336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2395785389" sldId="337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578442460" sldId="338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1505121287" sldId="339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232293850" sldId="340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1770956721" sldId="341"/>
        </pc:sldMkLst>
      </pc:sldChg>
      <pc:sldChg chg="add">
        <pc:chgData name="타야라히랄" userId="4cbd64cf-559c-4aef-b363-525ec37fb7ad" providerId="ADAL" clId="{DC376AE7-4BDD-45FE-BC23-993BA57E1619}" dt="2022-02-25T07:37:10.126" v="1"/>
        <pc:sldMkLst>
          <pc:docMk/>
          <pc:sldMk cId="3271242323" sldId="342"/>
        </pc:sldMkLst>
      </pc:sldChg>
    </pc:docChg>
  </pc:docChgLst>
  <pc:docChgLst>
    <pc:chgData name="타야라히랄" userId="4cbd64cf-559c-4aef-b363-525ec37fb7ad" providerId="ADAL" clId="{0BCAAC40-CBC5-4D01-B4CC-5F7928D585D0}"/>
    <pc:docChg chg="delSld">
      <pc:chgData name="타야라히랄" userId="4cbd64cf-559c-4aef-b363-525ec37fb7ad" providerId="ADAL" clId="{0BCAAC40-CBC5-4D01-B4CC-5F7928D585D0}" dt="2022-02-15T05:10:58.711" v="0" actId="47"/>
      <pc:docMkLst>
        <pc:docMk/>
      </pc:docMkLst>
      <pc:sldChg chg="del">
        <pc:chgData name="타야라히랄" userId="4cbd64cf-559c-4aef-b363-525ec37fb7ad" providerId="ADAL" clId="{0BCAAC40-CBC5-4D01-B4CC-5F7928D585D0}" dt="2022-02-15T05:10:58.711" v="0" actId="47"/>
        <pc:sldMkLst>
          <pc:docMk/>
          <pc:sldMk cId="83575429" sldId="367"/>
        </pc:sldMkLst>
      </pc:sldChg>
    </pc:docChg>
  </pc:docChgLst>
  <pc:docChgLst>
    <pc:chgData name="타야라히랄" userId="4cbd64cf-559c-4aef-b363-525ec37fb7ad" providerId="ADAL" clId="{D604550D-26C9-4153-9F1A-65486E815EC9}"/>
    <pc:docChg chg="modSld">
      <pc:chgData name="타야라히랄" userId="4cbd64cf-559c-4aef-b363-525ec37fb7ad" providerId="ADAL" clId="{D604550D-26C9-4153-9F1A-65486E815EC9}" dt="2022-02-21T07:42:13.156" v="0" actId="20577"/>
      <pc:docMkLst>
        <pc:docMk/>
      </pc:docMkLst>
      <pc:sldChg chg="modSp mod">
        <pc:chgData name="타야라히랄" userId="4cbd64cf-559c-4aef-b363-525ec37fb7ad" providerId="ADAL" clId="{D604550D-26C9-4153-9F1A-65486E815EC9}" dt="2022-02-21T07:42:13.156" v="0" actId="20577"/>
        <pc:sldMkLst>
          <pc:docMk/>
          <pc:sldMk cId="3765714119" sldId="256"/>
        </pc:sldMkLst>
        <pc:spChg chg="mod">
          <ac:chgData name="타야라히랄" userId="4cbd64cf-559c-4aef-b363-525ec37fb7ad" providerId="ADAL" clId="{D604550D-26C9-4153-9F1A-65486E815EC9}" dt="2022-02-21T07:42:13.156" v="0" actId="20577"/>
          <ac:spMkLst>
            <pc:docMk/>
            <pc:sldMk cId="3765714119" sldId="256"/>
            <ac:spMk id="3" creationId="{4A4C0F82-C9A8-43DC-8388-4BDAD29595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34D5A-3D41-4557-9F6C-D5667A8F6BFD}" type="datetimeFigureOut">
              <a:rPr lang="en-US" smtClean="0"/>
              <a:t>2022-02-25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9A54D-15B0-4A31-A6C9-2ED0975BD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51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6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N=1 M then cost is 20</a:t>
            </a:r>
          </a:p>
          <a:p>
            <a:r>
              <a:rPr lang="en-US" dirty="0"/>
              <a:t>if N 1 billion then cost is 30.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91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94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3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Log* is a number of time you have to take log of N to get one. (</a:t>
            </a:r>
            <a:r>
              <a:rPr lang="en-US" dirty="0">
                <a:solidFill>
                  <a:srgbClr val="FF0000"/>
                </a:solidFill>
              </a:rPr>
              <a:t>Iterate log function)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The running time will in real-world linear.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0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04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35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04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3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4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lg 1000 =10</a:t>
            </a:r>
          </a:p>
          <a:p>
            <a:pPr defTabSz="931774">
              <a:defRPr/>
            </a:pPr>
            <a:r>
              <a:rPr lang="en-US" dirty="0"/>
              <a:t>Lg 1000000 = 20</a:t>
            </a:r>
          </a:p>
          <a:p>
            <a:pPr defTabSz="931774">
              <a:defRPr/>
            </a:pPr>
            <a:r>
              <a:rPr lang="en-US" dirty="0"/>
              <a:t>Lg billion 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5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double a subtree Lg N time yomps reach N which is the size of the elements 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9A54D-15B0-4A31-A6C9-2ED0975BD2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9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0C42-4511-43ED-95D5-838FCACBC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B24AB-AA1B-4CB6-B533-2DD3C08A9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8456-9646-475D-9D1D-F473DBAF8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AEC7-677C-4A92-A48B-C3191FBFA464}" type="datetime1">
              <a:rPr lang="en-US" smtClean="0"/>
              <a:t>2022-02-25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CA001-12D6-4905-8810-E4169449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746C2-8A6E-42F5-A7EF-49045EA12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4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4FB8-2F1D-458D-94DD-6CBF07D7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00807-EC56-4A52-B381-4055512FB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CA5BA-C04D-4D25-A883-F61EEB49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848F6-FD50-4AFE-8EFB-57228CB25516}" type="datetime1">
              <a:rPr lang="en-US" smtClean="0"/>
              <a:t>2022-02-25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103C6-8811-4973-B88B-76F01229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2C35-8A94-4EF9-A828-1D719FAF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4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FD05D-AC90-4BC3-B45E-20FBC7564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64987-3505-4809-9788-B05A76F74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F9F4-EB91-49DB-B609-FEB4E0DB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2D9C-A3D7-4657-AA4C-DB1E6D169E38}" type="datetime1">
              <a:rPr lang="en-US" smtClean="0"/>
              <a:t>2022-02-25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8938F-8962-4812-B79D-009E206F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19457-4135-4EB1-A4C5-9C6FAEC0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9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7620-AF04-44F5-8044-85EAF8B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9B8E-C321-4CD1-8D42-C74CDFEAE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A86E8-BA81-440B-84DF-0769EBFF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8793-CF45-4E51-9367-331F3B4FDFD2}" type="datetime1">
              <a:rPr lang="en-US" smtClean="0"/>
              <a:t>2022-02-25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3D75D-CDD9-4E87-A148-8D01C7E7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0018-30FC-4384-BF64-C4363DE9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7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BE3D-5EEF-4784-81CB-73D88088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5E5B5-D033-4388-A5AD-461FD0DEF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608F6-F2DB-4787-9F5B-C7C33D4F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8A45-9F86-4859-B1AD-68A134D5049A}" type="datetime1">
              <a:rPr lang="en-US" smtClean="0"/>
              <a:t>2022-02-25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EA247-E1F1-4685-B61C-CAF9FEBC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D7871-32BF-42B2-93F6-F1927B89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7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BBBC-9B8B-4B68-BB27-0B95B82B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B445A-AB63-4167-8AAE-3A50EDCD8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C76B2-FC05-4F84-9B4D-A34018107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8B927-90D8-4F75-813C-CB0819E42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3BBC-1926-447C-AFB9-04B2C5F80887}" type="datetime1">
              <a:rPr lang="en-US" smtClean="0"/>
              <a:t>2022-02-25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6FF83-32FF-4D7D-9775-85345A0C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E2A92-3218-475E-8909-E7DB2979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3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65A4-2C6A-409F-9516-F69BCA0D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C12C5-6395-4663-BFC9-31BFF60ED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B655-233E-41D8-9F2E-1752C300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0346C-B3C3-45F2-9FF6-D98AE44E8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56259-7F0B-4B6B-A5D8-CC708AD2E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5A1F2-8B6C-4FAB-BA23-6C24176A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D5AA-BAEC-434E-8273-CB09F5647E98}" type="datetime1">
              <a:rPr lang="en-US" smtClean="0"/>
              <a:t>2022-02-25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BC6428-E19E-4CB2-9AD6-21DA3E89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0317B-4FD9-4BA3-AD84-071F851B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8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85D1-1D60-4EC5-965E-B54076C3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6B717-8B99-4DCB-8E34-06674B5A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82AB8-0F10-4D90-9AAB-CAD25FCB260F}" type="datetime1">
              <a:rPr lang="en-US" smtClean="0"/>
              <a:t>2022-02-25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AE1E5-5B45-4D98-B686-E16E0373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91A12-2CC5-4E0F-A061-6D68D3D0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4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46F9A-3653-4031-953F-8315FEF3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EB4-EF73-48E9-91EA-14C761254FAC}" type="datetime1">
              <a:rPr lang="en-US" smtClean="0"/>
              <a:t>2022-02-25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6793F-D6B5-49F6-9D2C-EC8C941F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C89CE-DFBF-4ED1-802B-596E09F7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8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F28F2-09F9-40D0-8C04-51AA7662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74F6E-4CD8-45C4-A067-5A8ABE91E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924BE-2458-4911-84F9-A24EF6E6C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D4518-543B-4E3B-BAE3-D9B4B2B1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C1C2-344B-47BC-B074-84F9066F2AA4}" type="datetime1">
              <a:rPr lang="en-US" smtClean="0"/>
              <a:t>2022-02-25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F1BD4-1344-41FE-B1AB-A3D0415D3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BEAAB-DF37-4306-B54C-185F61CC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7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B659-7B2D-4612-B9F1-DEC061C1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8EBB7-8FC4-475D-99C1-21399745F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1B53E-B43F-4056-9BB8-2D80539C8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80ED8-F04D-45CB-88F5-45824D6B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83A-07BD-4A51-9495-710491E420C4}" type="datetime1">
              <a:rPr lang="en-US" smtClean="0"/>
              <a:t>2022-02-25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3A640-0F18-4E92-8FC8-89A8BA90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EDA13-B045-4964-B917-4AFA0B9B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8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6B261-8ADA-4601-878B-4DA1E7CD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678C7-26BD-4935-9817-BBAC21264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D9FD8-4CF8-4A36-A472-908DF0DC2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D4CD-D7AD-4DEE-A9F6-58B2B42F893D}" type="datetime1">
              <a:rPr lang="en-US" smtClean="0"/>
              <a:t>2022-02-25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8ED35-8E3A-44D0-8587-60022B649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2745A-FDBA-402D-8AF4-37B26F6AA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F67E7-91DD-43D0-A4CE-16CED6629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1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B00E-C5A8-46D4-A5B3-A7C10D63EC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C0F82-C9A8-43DC-8388-4BDAD2959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1320"/>
            <a:ext cx="9144000" cy="205917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3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Frontier College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7CF22-62D7-4200-A735-6DA0FF3A0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1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6E96-5EF7-482A-9F39-A90AA875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the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5A1A9-93EE-4C05-ACC7-F3FE1A88D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efficient data structure for union-find.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objects N can be huge.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operations M can be huge.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queries and union commands may be intermixed.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FFF61-057F-4314-BB94-9D68828E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3648074"/>
            <a:ext cx="7648575" cy="3038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E77B8-9007-4797-9B0E-F070BC5B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EEFE-87CC-4D4C-B7BA-60C6DA77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Dynamic-connectivity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32215-3EE0-4123-8FAE-EF9572227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in number of objects N from standard input.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in pair of integers from standard input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they are not yet connected, connect them and print out pair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03950-681B-41D4-B26D-0D9DF99D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59" y="3668898"/>
            <a:ext cx="3751078" cy="2973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E45A61-1218-47AE-905A-9AFB0547D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764" y="3668897"/>
            <a:ext cx="1687313" cy="29732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5FD18-58FF-49FD-8784-A7C7362B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2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E3A-73BD-4DFA-BFFF-E9F86EC0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6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94F-AADB-4B93-A734-2EE47E325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 array id[] of length N.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 p and q are connected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(if and only if) they have the same id.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25A66-55F0-40BA-A0F7-98F57A527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316160"/>
              </p:ext>
            </p:extLst>
          </p:nvPr>
        </p:nvGraphicFramePr>
        <p:xfrm>
          <a:off x="1494106" y="3764785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C80CDB-D7A6-4186-941B-C852E940302F}"/>
              </a:ext>
            </a:extLst>
          </p:cNvPr>
          <p:cNvSpPr/>
          <p:nvPr/>
        </p:nvSpPr>
        <p:spPr>
          <a:xfrm>
            <a:off x="838200" y="3749945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A44AE60-C8B4-4CD0-9703-6726E749A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11285"/>
              </p:ext>
            </p:extLst>
          </p:nvPr>
        </p:nvGraphicFramePr>
        <p:xfrm>
          <a:off x="1494106" y="3259008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9326600-40BF-4342-BD8E-A811C272C974}"/>
              </a:ext>
            </a:extLst>
          </p:cNvPr>
          <p:cNvSpPr/>
          <p:nvPr/>
        </p:nvSpPr>
        <p:spPr>
          <a:xfrm>
            <a:off x="9039678" y="3429000"/>
            <a:ext cx="274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5 and 6 are connected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and 7 are connected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 4, 8, and 9 are connected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665DF4-AB51-477D-8C8D-F29771AC6463}"/>
              </a:ext>
            </a:extLst>
          </p:cNvPr>
          <p:cNvSpPr/>
          <p:nvPr/>
        </p:nvSpPr>
        <p:spPr>
          <a:xfrm>
            <a:off x="1871252" y="4779219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AA9D69-D1D5-4172-A2F5-AC1FF3131704}"/>
              </a:ext>
            </a:extLst>
          </p:cNvPr>
          <p:cNvSpPr/>
          <p:nvPr/>
        </p:nvSpPr>
        <p:spPr>
          <a:xfrm>
            <a:off x="3117875" y="4779217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C02257-A9E4-44DD-9615-DDEDCD639123}"/>
              </a:ext>
            </a:extLst>
          </p:cNvPr>
          <p:cNvSpPr/>
          <p:nvPr/>
        </p:nvSpPr>
        <p:spPr>
          <a:xfrm>
            <a:off x="4364499" y="4779218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13702C-5354-402C-9A25-CECEF5B6B84A}"/>
              </a:ext>
            </a:extLst>
          </p:cNvPr>
          <p:cNvSpPr/>
          <p:nvPr/>
        </p:nvSpPr>
        <p:spPr>
          <a:xfrm>
            <a:off x="5611122" y="4779217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4DB228-733F-42D5-92AB-E42A1369E113}"/>
              </a:ext>
            </a:extLst>
          </p:cNvPr>
          <p:cNvSpPr/>
          <p:nvPr/>
        </p:nvSpPr>
        <p:spPr>
          <a:xfrm>
            <a:off x="6857745" y="4779217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FBAD1F-9A74-4746-B13E-2B53C109E82E}"/>
              </a:ext>
            </a:extLst>
          </p:cNvPr>
          <p:cNvSpPr/>
          <p:nvPr/>
        </p:nvSpPr>
        <p:spPr>
          <a:xfrm>
            <a:off x="1871252" y="5959602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B792A6-87AB-4F12-987F-0B1AC5A05DCB}"/>
              </a:ext>
            </a:extLst>
          </p:cNvPr>
          <p:cNvSpPr/>
          <p:nvPr/>
        </p:nvSpPr>
        <p:spPr>
          <a:xfrm>
            <a:off x="3117875" y="5959600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E73087-97AA-4E8C-BA29-20242E58341A}"/>
              </a:ext>
            </a:extLst>
          </p:cNvPr>
          <p:cNvSpPr/>
          <p:nvPr/>
        </p:nvSpPr>
        <p:spPr>
          <a:xfrm>
            <a:off x="4364499" y="5959601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492867-B609-46C0-8212-8F57C40322F4}"/>
              </a:ext>
            </a:extLst>
          </p:cNvPr>
          <p:cNvSpPr/>
          <p:nvPr/>
        </p:nvSpPr>
        <p:spPr>
          <a:xfrm>
            <a:off x="5611122" y="5959600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4FC582-E444-41F2-BD78-5DD836E599B1}"/>
              </a:ext>
            </a:extLst>
          </p:cNvPr>
          <p:cNvSpPr/>
          <p:nvPr/>
        </p:nvSpPr>
        <p:spPr>
          <a:xfrm>
            <a:off x="6857745" y="6000506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125C2A-9F88-4AC8-9046-66D9E6AB480B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6153733" y="5025402"/>
            <a:ext cx="7040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54AC37-286A-4379-AE14-9B6C644CE9AF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5882427" y="5311389"/>
            <a:ext cx="1" cy="6482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DD4FDA-D2E4-4C8D-9562-DFEC18FAF40E}"/>
              </a:ext>
            </a:extLst>
          </p:cNvPr>
          <p:cNvCxnSpPr>
            <a:stCxn id="19" idx="0"/>
            <a:endCxn id="14" idx="4"/>
          </p:cNvCxnSpPr>
          <p:nvPr/>
        </p:nvCxnSpPr>
        <p:spPr>
          <a:xfrm flipV="1">
            <a:off x="7129051" y="5271586"/>
            <a:ext cx="0" cy="728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2637B7-28EA-447B-B952-ECC58F1AD297}"/>
              </a:ext>
            </a:extLst>
          </p:cNvPr>
          <p:cNvCxnSpPr>
            <a:stCxn id="17" idx="0"/>
            <a:endCxn id="12" idx="4"/>
          </p:cNvCxnSpPr>
          <p:nvPr/>
        </p:nvCxnSpPr>
        <p:spPr>
          <a:xfrm flipV="1">
            <a:off x="4635805" y="5271587"/>
            <a:ext cx="0" cy="68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58DA18-4D87-49F2-BFBB-E40696E41748}"/>
              </a:ext>
            </a:extLst>
          </p:cNvPr>
          <p:cNvCxnSpPr>
            <a:stCxn id="12" idx="2"/>
            <a:endCxn id="11" idx="6"/>
          </p:cNvCxnSpPr>
          <p:nvPr/>
        </p:nvCxnSpPr>
        <p:spPr>
          <a:xfrm flipH="1" flipV="1">
            <a:off x="3660486" y="5025402"/>
            <a:ext cx="704013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059DE3-D104-4763-B771-66C2F6A6C8C5}"/>
              </a:ext>
            </a:extLst>
          </p:cNvPr>
          <p:cNvCxnSpPr>
            <a:stCxn id="15" idx="0"/>
            <a:endCxn id="10" idx="4"/>
          </p:cNvCxnSpPr>
          <p:nvPr/>
        </p:nvCxnSpPr>
        <p:spPr>
          <a:xfrm flipV="1">
            <a:off x="2142558" y="5271588"/>
            <a:ext cx="0" cy="68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67D17-F3BD-4A2A-9350-69039CC5675F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 flipV="1">
            <a:off x="2413863" y="6205785"/>
            <a:ext cx="704012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523C2-BCD9-4448-B409-9735AC69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2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E3A-73BD-4DFA-BFFF-E9F86EC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94F-AADB-4B93-A734-2EE47E325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structure. </a:t>
            </a:r>
          </a:p>
          <a:p>
            <a:pPr lvl="1"/>
            <a:r>
              <a:rPr lang="en-US" dirty="0"/>
              <a:t>Integer array id[] of length N. </a:t>
            </a:r>
          </a:p>
          <a:p>
            <a:pPr lvl="1"/>
            <a:r>
              <a:rPr lang="en-US" dirty="0"/>
              <a:t>Interpretation: p and q are connected </a:t>
            </a:r>
            <a:r>
              <a:rPr lang="en-US" dirty="0" err="1"/>
              <a:t>iff</a:t>
            </a:r>
            <a:r>
              <a:rPr lang="en-US" dirty="0"/>
              <a:t> (if and only if) they have the same id.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25A66-55F0-40BA-A0F7-98F57A527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523122"/>
              </p:ext>
            </p:extLst>
          </p:nvPr>
        </p:nvGraphicFramePr>
        <p:xfrm>
          <a:off x="1494106" y="3749945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C80CDB-D7A6-4186-941B-C852E940302F}"/>
              </a:ext>
            </a:extLst>
          </p:cNvPr>
          <p:cNvSpPr/>
          <p:nvPr/>
        </p:nvSpPr>
        <p:spPr>
          <a:xfrm>
            <a:off x="838200" y="3749945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A44AE60-C8B4-4CD0-9703-6726E749A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676454"/>
              </p:ext>
            </p:extLst>
          </p:nvPr>
        </p:nvGraphicFramePr>
        <p:xfrm>
          <a:off x="1494106" y="3259008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9326600-40BF-4342-BD8E-A811C272C974}"/>
              </a:ext>
            </a:extLst>
          </p:cNvPr>
          <p:cNvSpPr/>
          <p:nvPr/>
        </p:nvSpPr>
        <p:spPr>
          <a:xfrm>
            <a:off x="9039678" y="3429000"/>
            <a:ext cx="2970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0, 5 and 6 are connected </a:t>
            </a:r>
          </a:p>
          <a:p>
            <a:r>
              <a:rPr lang="en-US" dirty="0"/>
              <a:t>1, 2, and 7 are connected </a:t>
            </a:r>
          </a:p>
          <a:p>
            <a:r>
              <a:rPr lang="en-US" dirty="0"/>
              <a:t>3, 4, 8, and 9 are connected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E360C-3B20-4461-BB7D-A5C08276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2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E3A-73BD-4DFA-BFFF-E9F86EC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94F-AADB-4B93-A734-2EE47E325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structure. </a:t>
            </a:r>
          </a:p>
          <a:p>
            <a:pPr lvl="1"/>
            <a:r>
              <a:rPr lang="en-US" dirty="0"/>
              <a:t>Integer array id[] of length N. </a:t>
            </a:r>
          </a:p>
          <a:p>
            <a:pPr lvl="1"/>
            <a:r>
              <a:rPr lang="en-US" dirty="0"/>
              <a:t>Interpretation: p and q are connected </a:t>
            </a:r>
            <a:r>
              <a:rPr lang="en-US" dirty="0" err="1"/>
              <a:t>iff</a:t>
            </a:r>
            <a:r>
              <a:rPr lang="en-US" dirty="0"/>
              <a:t> (if and only if) they have the same id.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Find. </a:t>
            </a:r>
            <a:r>
              <a:rPr lang="en-US" dirty="0"/>
              <a:t>Check if p and q have the same id.</a:t>
            </a:r>
          </a:p>
          <a:p>
            <a:pPr marL="457200" lvl="1" indent="0">
              <a:buNone/>
            </a:pPr>
            <a:r>
              <a:rPr lang="en-US" dirty="0"/>
              <a:t>id[6] = 0; id[1] = 1</a:t>
            </a:r>
          </a:p>
          <a:p>
            <a:pPr marL="457200" lvl="1" indent="0">
              <a:buNone/>
            </a:pPr>
            <a:r>
              <a:rPr lang="en-US" dirty="0"/>
              <a:t>6 and 1 are not connected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25A66-55F0-40BA-A0F7-98F57A52769B}"/>
              </a:ext>
            </a:extLst>
          </p:cNvPr>
          <p:cNvGraphicFramePr>
            <a:graphicFrameLocks noGrp="1"/>
          </p:cNvGraphicFramePr>
          <p:nvPr/>
        </p:nvGraphicFramePr>
        <p:xfrm>
          <a:off x="1494106" y="3749945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C80CDB-D7A6-4186-941B-C852E940302F}"/>
              </a:ext>
            </a:extLst>
          </p:cNvPr>
          <p:cNvSpPr/>
          <p:nvPr/>
        </p:nvSpPr>
        <p:spPr>
          <a:xfrm>
            <a:off x="838200" y="3749945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A44AE60-C8B4-4CD0-9703-6726E749A3BF}"/>
              </a:ext>
            </a:extLst>
          </p:cNvPr>
          <p:cNvGraphicFramePr>
            <a:graphicFrameLocks noGrp="1"/>
          </p:cNvGraphicFramePr>
          <p:nvPr/>
        </p:nvGraphicFramePr>
        <p:xfrm>
          <a:off x="1494106" y="3259008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9326600-40BF-4342-BD8E-A811C272C974}"/>
              </a:ext>
            </a:extLst>
          </p:cNvPr>
          <p:cNvSpPr/>
          <p:nvPr/>
        </p:nvSpPr>
        <p:spPr>
          <a:xfrm>
            <a:off x="9039678" y="3429000"/>
            <a:ext cx="2970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0, 5 and 6 are connected </a:t>
            </a:r>
          </a:p>
          <a:p>
            <a:r>
              <a:rPr lang="en-US" dirty="0"/>
              <a:t>1, 2, and 7 are connected </a:t>
            </a:r>
          </a:p>
          <a:p>
            <a:r>
              <a:rPr lang="en-US" dirty="0"/>
              <a:t>3, 4, 8, and 9 are connected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C1219-3BD1-4347-8EE3-B88782CD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7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E3A-73BD-4DFA-BFFF-E9F86EC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94F-AADB-4B93-A734-2EE47E325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structure. </a:t>
            </a:r>
          </a:p>
          <a:p>
            <a:pPr lvl="1"/>
            <a:r>
              <a:rPr lang="en-US" dirty="0"/>
              <a:t>Integer array id[] of length N. </a:t>
            </a:r>
          </a:p>
          <a:p>
            <a:pPr lvl="1"/>
            <a:r>
              <a:rPr lang="en-US" dirty="0"/>
              <a:t>Interpretation: p and q are connected </a:t>
            </a:r>
            <a:r>
              <a:rPr lang="en-US" dirty="0" err="1"/>
              <a:t>iff</a:t>
            </a:r>
            <a:r>
              <a:rPr lang="en-US" dirty="0"/>
              <a:t> (if and only if) they have the same id.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Union. </a:t>
            </a:r>
            <a:r>
              <a:rPr lang="en-US" dirty="0"/>
              <a:t>To merge components containing p and q, change all entries whose id equals id[p] to id[q].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25A66-55F0-40BA-A0F7-98F57A52769B}"/>
              </a:ext>
            </a:extLst>
          </p:cNvPr>
          <p:cNvGraphicFramePr>
            <a:graphicFrameLocks noGrp="1"/>
          </p:cNvGraphicFramePr>
          <p:nvPr/>
        </p:nvGraphicFramePr>
        <p:xfrm>
          <a:off x="1494106" y="3749945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C80CDB-D7A6-4186-941B-C852E940302F}"/>
              </a:ext>
            </a:extLst>
          </p:cNvPr>
          <p:cNvSpPr/>
          <p:nvPr/>
        </p:nvSpPr>
        <p:spPr>
          <a:xfrm>
            <a:off x="838200" y="3749945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A44AE60-C8B4-4CD0-9703-6726E749A3BF}"/>
              </a:ext>
            </a:extLst>
          </p:cNvPr>
          <p:cNvGraphicFramePr>
            <a:graphicFrameLocks noGrp="1"/>
          </p:cNvGraphicFramePr>
          <p:nvPr/>
        </p:nvGraphicFramePr>
        <p:xfrm>
          <a:off x="1494106" y="3259008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9326600-40BF-4342-BD8E-A811C272C974}"/>
              </a:ext>
            </a:extLst>
          </p:cNvPr>
          <p:cNvSpPr/>
          <p:nvPr/>
        </p:nvSpPr>
        <p:spPr>
          <a:xfrm>
            <a:off x="9039678" y="3429000"/>
            <a:ext cx="2970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0, 5 and 6 are connected </a:t>
            </a:r>
          </a:p>
          <a:p>
            <a:r>
              <a:rPr lang="en-US" dirty="0"/>
              <a:t>1, 2, and 7 are connected </a:t>
            </a:r>
          </a:p>
          <a:p>
            <a:r>
              <a:rPr lang="en-US" dirty="0"/>
              <a:t>3, 4, 8, and 9 are connected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933F6E2-6536-48C2-8E0F-B140D673A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545415"/>
              </p:ext>
            </p:extLst>
          </p:nvPr>
        </p:nvGraphicFramePr>
        <p:xfrm>
          <a:off x="1494106" y="5991543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184933DA-298E-4B7F-8DA6-E68CE7509933}"/>
              </a:ext>
            </a:extLst>
          </p:cNvPr>
          <p:cNvSpPr/>
          <p:nvPr/>
        </p:nvSpPr>
        <p:spPr>
          <a:xfrm>
            <a:off x="838200" y="5991543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1FAF2F8A-82A1-4386-A651-9D9012925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914694"/>
              </p:ext>
            </p:extLst>
          </p:nvPr>
        </p:nvGraphicFramePr>
        <p:xfrm>
          <a:off x="1494106" y="5500606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FD058A2-B555-4557-96DC-AF491CC181ED}"/>
              </a:ext>
            </a:extLst>
          </p:cNvPr>
          <p:cNvSpPr/>
          <p:nvPr/>
        </p:nvSpPr>
        <p:spPr>
          <a:xfrm>
            <a:off x="2731809" y="6497541"/>
            <a:ext cx="336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problem: many values can change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F1E4EF-4D20-4853-9506-DA1C88163DBD}"/>
              </a:ext>
            </a:extLst>
          </p:cNvPr>
          <p:cNvSpPr/>
          <p:nvPr/>
        </p:nvSpPr>
        <p:spPr>
          <a:xfrm>
            <a:off x="9039678" y="5852455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union(6 and 1)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3D5A94A-C40B-48D4-B251-0D3570B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0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FFF4-7267-4D80-B688-FDC64BB2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5DemoQuickFind">
            <a:hlinkClick r:id="" action="ppaction://media"/>
            <a:extLst>
              <a:ext uri="{FF2B5EF4-FFF2-40B4-BE49-F238E27FC236}">
                <a16:creationId xmlns:a16="http://schemas.microsoft.com/office/drawing/2014/main" id="{9D9BD1A3-527C-40FE-A83D-7A0D0B758F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1"/>
            <a:ext cx="12192002" cy="685800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59185-E149-4FB5-8A7A-66FB5BB2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36CE-92EE-46A1-9A7D-59BEA611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Quick-find: Java implementation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FC6D60-DCC0-4DEE-90C9-C37078DA3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80790"/>
            <a:ext cx="4638773" cy="49745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E10AC7-C90C-4A25-B717-52F9B7ADFE6D}"/>
              </a:ext>
            </a:extLst>
          </p:cNvPr>
          <p:cNvSpPr/>
          <p:nvPr/>
        </p:nvSpPr>
        <p:spPr>
          <a:xfrm>
            <a:off x="6315736" y="3105834"/>
            <a:ext cx="3365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id of each object to itself</a:t>
            </a:r>
          </a:p>
          <a:p>
            <a:r>
              <a:rPr lang="en-US" dirty="0"/>
              <a:t>(N array accesses)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9F66AD-E828-4252-99A8-EAE7E6F240E5}"/>
              </a:ext>
            </a:extLst>
          </p:cNvPr>
          <p:cNvSpPr/>
          <p:nvPr/>
        </p:nvSpPr>
        <p:spPr>
          <a:xfrm>
            <a:off x="6315739" y="3817995"/>
            <a:ext cx="3101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whether p and q</a:t>
            </a:r>
          </a:p>
          <a:p>
            <a:r>
              <a:rPr lang="en-US" dirty="0"/>
              <a:t>are in the same component</a:t>
            </a:r>
          </a:p>
          <a:p>
            <a:r>
              <a:rPr lang="en-US" dirty="0"/>
              <a:t>(2 array accesses)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CDE307-A16E-496D-BA2E-0DEABD90DC42}"/>
              </a:ext>
            </a:extLst>
          </p:cNvPr>
          <p:cNvSpPr/>
          <p:nvPr/>
        </p:nvSpPr>
        <p:spPr>
          <a:xfrm>
            <a:off x="6315736" y="5511905"/>
            <a:ext cx="3753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change all entries with id[p] to id[q]</a:t>
            </a:r>
          </a:p>
          <a:p>
            <a:r>
              <a:rPr lang="en-US" dirty="0"/>
              <a:t>(at most 2N + 2 array accesses)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C4DC81-E102-43C9-9D00-6C191B41EA82}"/>
              </a:ext>
            </a:extLst>
          </p:cNvPr>
          <p:cNvCxnSpPr>
            <a:cxnSpLocks/>
          </p:cNvCxnSpPr>
          <p:nvPr/>
        </p:nvCxnSpPr>
        <p:spPr>
          <a:xfrm flipH="1" flipV="1">
            <a:off x="4912239" y="3431286"/>
            <a:ext cx="1403497" cy="139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F7A93C-5396-432C-9B32-5B3C4A194BD5}"/>
              </a:ext>
            </a:extLst>
          </p:cNvPr>
          <p:cNvCxnSpPr>
            <a:cxnSpLocks/>
          </p:cNvCxnSpPr>
          <p:nvPr/>
        </p:nvCxnSpPr>
        <p:spPr>
          <a:xfrm flipH="1" flipV="1">
            <a:off x="4912241" y="4279660"/>
            <a:ext cx="1403497" cy="139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7C137B-3125-42FC-B9A9-A8939C34E488}"/>
              </a:ext>
            </a:extLst>
          </p:cNvPr>
          <p:cNvCxnSpPr>
            <a:cxnSpLocks/>
          </p:cNvCxnSpPr>
          <p:nvPr/>
        </p:nvCxnSpPr>
        <p:spPr>
          <a:xfrm flipH="1" flipV="1">
            <a:off x="4912240" y="5821156"/>
            <a:ext cx="1403497" cy="139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4CE1A-2ABB-46FC-99BD-460D3A8B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16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B0F2-0A78-48D0-AE18-F093521F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Quick-find is too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9071-08ED-4354-A778-8AA2BE2B4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model. Number of array accesses (for read or write).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6D9EB7F-52DA-4F97-BD72-ED768E65A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445637"/>
              </p:ext>
            </p:extLst>
          </p:nvPr>
        </p:nvGraphicFramePr>
        <p:xfrm>
          <a:off x="2032000" y="288870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889515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141714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87631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19138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4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quick-find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612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A127724-C591-4A8E-A81D-F8EBF10F803D}"/>
              </a:ext>
            </a:extLst>
          </p:cNvPr>
          <p:cNvSpPr/>
          <p:nvPr/>
        </p:nvSpPr>
        <p:spPr>
          <a:xfrm>
            <a:off x="1293627" y="5402191"/>
            <a:ext cx="9002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Union is too expensive. </a:t>
            </a:r>
            <a:r>
              <a:rPr lang="en-US" dirty="0"/>
              <a:t>It takes N</a:t>
            </a:r>
            <a:r>
              <a:rPr lang="en-US" baseline="30000" dirty="0"/>
              <a:t>2</a:t>
            </a:r>
            <a:r>
              <a:rPr lang="en-US" dirty="0"/>
              <a:t> array accesses to process a sequence of</a:t>
            </a:r>
          </a:p>
          <a:p>
            <a:r>
              <a:rPr lang="en-US" dirty="0"/>
              <a:t>N union commands on N objects.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9DC60-D94D-4A59-9442-7984F295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8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230D-8095-415B-81C0-BF4E368B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algorithms do not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55A3-237D-4C6E-AC52-8A711850B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Rough standard (for now).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9</a:t>
            </a:r>
            <a:r>
              <a:rPr lang="en-US" dirty="0"/>
              <a:t> operations per second.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9</a:t>
            </a:r>
            <a:r>
              <a:rPr lang="en-US" dirty="0"/>
              <a:t> words of main memory.</a:t>
            </a:r>
          </a:p>
          <a:p>
            <a:pPr lvl="1"/>
            <a:r>
              <a:rPr lang="en-US" dirty="0"/>
              <a:t>Touch all words in approximately 1 second.</a:t>
            </a:r>
          </a:p>
          <a:p>
            <a:r>
              <a:rPr lang="en-US" dirty="0"/>
              <a:t>Ex. Huge problem for quick-find.</a:t>
            </a:r>
          </a:p>
          <a:p>
            <a:pPr lvl="1"/>
            <a:r>
              <a:rPr lang="en-US" dirty="0"/>
              <a:t>10</a:t>
            </a:r>
            <a:r>
              <a:rPr lang="en-US" sz="2000" baseline="30000" dirty="0"/>
              <a:t>9</a:t>
            </a:r>
            <a:r>
              <a:rPr lang="en-US" dirty="0"/>
              <a:t> union commands on 10</a:t>
            </a:r>
            <a:r>
              <a:rPr lang="en-US" sz="2000" baseline="30000" dirty="0"/>
              <a:t>9</a:t>
            </a:r>
            <a:r>
              <a:rPr lang="en-US" dirty="0"/>
              <a:t> objects.</a:t>
            </a:r>
          </a:p>
          <a:p>
            <a:pPr lvl="1"/>
            <a:r>
              <a:rPr lang="en-US" dirty="0"/>
              <a:t>Quick-find takes more than 10</a:t>
            </a:r>
            <a:r>
              <a:rPr lang="en-US" sz="2000" baseline="30000" dirty="0"/>
              <a:t>18</a:t>
            </a:r>
            <a:r>
              <a:rPr lang="en-US" dirty="0"/>
              <a:t> operations.</a:t>
            </a:r>
          </a:p>
          <a:p>
            <a:pPr lvl="1"/>
            <a:r>
              <a:rPr lang="en-US" dirty="0"/>
              <a:t>30+ years of computer time!</a:t>
            </a:r>
          </a:p>
          <a:p>
            <a:r>
              <a:rPr lang="en-US" dirty="0"/>
              <a:t>Quadratic algorithms don't scale with technology.</a:t>
            </a:r>
          </a:p>
          <a:p>
            <a:r>
              <a:rPr lang="en-US" dirty="0"/>
              <a:t>New computer may be 10x as fast.</a:t>
            </a:r>
          </a:p>
          <a:p>
            <a:r>
              <a:rPr lang="en-US" dirty="0"/>
              <a:t>But, has 10x as much memory ⇒ want to solve a problem that is 10x as big.</a:t>
            </a:r>
          </a:p>
          <a:p>
            <a:r>
              <a:rPr lang="en-US" dirty="0"/>
              <a:t>With quadratic algorithm, takes 10x as long!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FF50A-C03E-41D1-8A2A-4F8417AF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3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A810-2635-4C9C-AA43-7A1E2E54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E15B-3472-4708-8773-F3AA17484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running time depends on the input: an already sorted sequence is easier to sort.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 the running time by the size of the input, since short sequences are easier to sort than long ones.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Generally, we seek upper bounds on the running time, because everybody likes a guarantee.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5B89D-7335-4D9A-AA6B-502BE383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01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8B66-6BF5-4B1C-93DD-E762AB34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algorithms do not scale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2023ED-6227-4396-9647-D6E65C63EA3A}"/>
              </a:ext>
            </a:extLst>
          </p:cNvPr>
          <p:cNvCxnSpPr/>
          <p:nvPr/>
        </p:nvCxnSpPr>
        <p:spPr>
          <a:xfrm>
            <a:off x="3147237" y="6060557"/>
            <a:ext cx="49016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02F2D5-CE7E-4FE8-88CA-47376CA14EE3}"/>
              </a:ext>
            </a:extLst>
          </p:cNvPr>
          <p:cNvCxnSpPr/>
          <p:nvPr/>
        </p:nvCxnSpPr>
        <p:spPr>
          <a:xfrm flipV="1">
            <a:off x="3434316" y="2519916"/>
            <a:ext cx="0" cy="3827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E9F5B7-78B6-4A31-8719-313043C3E479}"/>
              </a:ext>
            </a:extLst>
          </p:cNvPr>
          <p:cNvCxnSpPr/>
          <p:nvPr/>
        </p:nvCxnSpPr>
        <p:spPr>
          <a:xfrm flipV="1">
            <a:off x="4082902" y="5528930"/>
            <a:ext cx="3476847" cy="350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AC34A6-BE87-41A9-9776-9C1182FACDF2}"/>
              </a:ext>
            </a:extLst>
          </p:cNvPr>
          <p:cNvCxnSpPr/>
          <p:nvPr/>
        </p:nvCxnSpPr>
        <p:spPr>
          <a:xfrm flipV="1">
            <a:off x="4104168" y="5295013"/>
            <a:ext cx="3349255" cy="584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95324EBC-29C0-4C5A-8DC1-5580B882078A}"/>
              </a:ext>
            </a:extLst>
          </p:cNvPr>
          <p:cNvSpPr/>
          <p:nvPr/>
        </p:nvSpPr>
        <p:spPr>
          <a:xfrm rot="6085924">
            <a:off x="2124065" y="2361028"/>
            <a:ext cx="4539220" cy="2522963"/>
          </a:xfrm>
          <a:prstGeom prst="arc">
            <a:avLst>
              <a:gd name="adj1" fmla="val 14615360"/>
              <a:gd name="adj2" fmla="val 21360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CB808-7972-46FA-A427-5E4A94888E34}"/>
              </a:ext>
            </a:extLst>
          </p:cNvPr>
          <p:cNvSpPr txBox="1"/>
          <p:nvPr/>
        </p:nvSpPr>
        <p:spPr>
          <a:xfrm>
            <a:off x="3127180" y="215058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4CAA5-F6D4-4D50-903F-B527FD2EE07F}"/>
              </a:ext>
            </a:extLst>
          </p:cNvPr>
          <p:cNvSpPr txBox="1"/>
          <p:nvPr/>
        </p:nvSpPr>
        <p:spPr>
          <a:xfrm>
            <a:off x="8028790" y="5875891"/>
            <a:ext cx="52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8EE5C-4C53-4ECB-B587-141673C0530A}"/>
              </a:ext>
            </a:extLst>
          </p:cNvPr>
          <p:cNvSpPr txBox="1"/>
          <p:nvPr/>
        </p:nvSpPr>
        <p:spPr>
          <a:xfrm>
            <a:off x="5353034" y="2944169"/>
            <a:ext cx="107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254128-D67F-4B9E-B780-7CF20C4BB42E}"/>
              </a:ext>
            </a:extLst>
          </p:cNvPr>
          <p:cNvSpPr/>
          <p:nvPr/>
        </p:nvSpPr>
        <p:spPr>
          <a:xfrm>
            <a:off x="6817762" y="4862738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linearithmic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DB13CC-7B81-456C-9E8C-7C090EF90A00}"/>
              </a:ext>
            </a:extLst>
          </p:cNvPr>
          <p:cNvSpPr/>
          <p:nvPr/>
        </p:nvSpPr>
        <p:spPr>
          <a:xfrm>
            <a:off x="7511134" y="5358129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4D158-E821-4939-957D-6065053B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03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36CE-92EE-46A1-9A7D-59BEA611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Quick-find: Java implementation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FC6D60-DCC0-4DEE-90C9-C37078DA3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80790"/>
            <a:ext cx="4638773" cy="49745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E10AC7-C90C-4A25-B717-52F9B7ADFE6D}"/>
              </a:ext>
            </a:extLst>
          </p:cNvPr>
          <p:cNvSpPr/>
          <p:nvPr/>
        </p:nvSpPr>
        <p:spPr>
          <a:xfrm>
            <a:off x="6323721" y="3040005"/>
            <a:ext cx="3365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set id of each object to itself</a:t>
            </a:r>
          </a:p>
          <a:p>
            <a:r>
              <a:rPr lang="en-US" dirty="0"/>
              <a:t>(N array accesses)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9F66AD-E828-4252-99A8-EAE7E6F240E5}"/>
              </a:ext>
            </a:extLst>
          </p:cNvPr>
          <p:cNvSpPr/>
          <p:nvPr/>
        </p:nvSpPr>
        <p:spPr>
          <a:xfrm>
            <a:off x="6315739" y="3817995"/>
            <a:ext cx="3101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whether p and q</a:t>
            </a:r>
          </a:p>
          <a:p>
            <a:r>
              <a:rPr lang="en-US" dirty="0"/>
              <a:t>are in the same component</a:t>
            </a:r>
          </a:p>
          <a:p>
            <a:r>
              <a:rPr lang="en-US" dirty="0"/>
              <a:t>(2 array accesses)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CDE307-A16E-496D-BA2E-0DEABD90DC42}"/>
              </a:ext>
            </a:extLst>
          </p:cNvPr>
          <p:cNvSpPr/>
          <p:nvPr/>
        </p:nvSpPr>
        <p:spPr>
          <a:xfrm>
            <a:off x="6319284" y="5498161"/>
            <a:ext cx="3753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change all entries with id[p] to id[q]</a:t>
            </a:r>
          </a:p>
          <a:p>
            <a:r>
              <a:rPr lang="en-US" dirty="0"/>
              <a:t>(at most 2N + 2 array accesses)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C4DC81-E102-43C9-9D00-6C191B41EA82}"/>
              </a:ext>
            </a:extLst>
          </p:cNvPr>
          <p:cNvCxnSpPr>
            <a:cxnSpLocks/>
          </p:cNvCxnSpPr>
          <p:nvPr/>
        </p:nvCxnSpPr>
        <p:spPr>
          <a:xfrm flipH="1" flipV="1">
            <a:off x="4912239" y="3431286"/>
            <a:ext cx="1403497" cy="139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F7A93C-5396-432C-9B32-5B3C4A194BD5}"/>
              </a:ext>
            </a:extLst>
          </p:cNvPr>
          <p:cNvCxnSpPr>
            <a:cxnSpLocks/>
          </p:cNvCxnSpPr>
          <p:nvPr/>
        </p:nvCxnSpPr>
        <p:spPr>
          <a:xfrm flipH="1" flipV="1">
            <a:off x="4912241" y="4279660"/>
            <a:ext cx="1403497" cy="139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7C137B-3125-42FC-B9A9-A8939C34E488}"/>
              </a:ext>
            </a:extLst>
          </p:cNvPr>
          <p:cNvCxnSpPr>
            <a:cxnSpLocks/>
          </p:cNvCxnSpPr>
          <p:nvPr/>
        </p:nvCxnSpPr>
        <p:spPr>
          <a:xfrm flipH="1" flipV="1">
            <a:off x="4912240" y="5821156"/>
            <a:ext cx="1403497" cy="139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4CE1A-2ABB-46FC-99BD-460D3A8B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EA1CC8D0-CE10-487F-A9A9-69318D18DF39}"/>
              </a:ext>
            </a:extLst>
          </p:cNvPr>
          <p:cNvGraphicFramePr>
            <a:graphicFrameLocks noGrp="1"/>
          </p:cNvGraphicFramePr>
          <p:nvPr/>
        </p:nvGraphicFramePr>
        <p:xfrm>
          <a:off x="6315736" y="1657126"/>
          <a:ext cx="51352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529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6F380AB-2F9E-4BC4-9E12-A10B44BAF0F7}"/>
              </a:ext>
            </a:extLst>
          </p:cNvPr>
          <p:cNvSpPr/>
          <p:nvPr/>
        </p:nvSpPr>
        <p:spPr>
          <a:xfrm>
            <a:off x="5828586" y="1657126"/>
            <a:ext cx="886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5735A7B9-91D7-42EE-8C9A-ED416B818C88}"/>
              </a:ext>
            </a:extLst>
          </p:cNvPr>
          <p:cNvGraphicFramePr>
            <a:graphicFrameLocks noGrp="1"/>
          </p:cNvGraphicFramePr>
          <p:nvPr/>
        </p:nvGraphicFramePr>
        <p:xfrm>
          <a:off x="6315736" y="1166189"/>
          <a:ext cx="51352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529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3EFC636B-DF84-4DAF-A994-916C45C381B6}"/>
              </a:ext>
            </a:extLst>
          </p:cNvPr>
          <p:cNvGraphicFramePr>
            <a:graphicFrameLocks noGrp="1"/>
          </p:cNvGraphicFramePr>
          <p:nvPr/>
        </p:nvGraphicFramePr>
        <p:xfrm>
          <a:off x="6323721" y="2367056"/>
          <a:ext cx="51352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529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C893B0C3-77A3-4061-8469-090CB67669B9}"/>
              </a:ext>
            </a:extLst>
          </p:cNvPr>
          <p:cNvSpPr/>
          <p:nvPr/>
        </p:nvSpPr>
        <p:spPr>
          <a:xfrm>
            <a:off x="5839904" y="2352749"/>
            <a:ext cx="863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id[] </a:t>
            </a:r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2BF5C412-E334-4761-AD98-7AC960C0FD9E}"/>
              </a:ext>
            </a:extLst>
          </p:cNvPr>
          <p:cNvGraphicFramePr>
            <a:graphicFrameLocks noGrp="1"/>
          </p:cNvGraphicFramePr>
          <p:nvPr/>
        </p:nvGraphicFramePr>
        <p:xfrm>
          <a:off x="6276650" y="1978447"/>
          <a:ext cx="51352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529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07788D69-2705-4544-B789-05E0C73164FF}"/>
              </a:ext>
            </a:extLst>
          </p:cNvPr>
          <p:cNvSpPr/>
          <p:nvPr/>
        </p:nvSpPr>
        <p:spPr>
          <a:xfrm>
            <a:off x="10365440" y="2701488"/>
            <a:ext cx="1826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union(6 and 1)</a:t>
            </a:r>
          </a:p>
        </p:txBody>
      </p:sp>
    </p:spTree>
    <p:extLst>
      <p:ext uri="{BB962C8B-B14F-4D97-AF65-F5344CB8AC3E}">
        <p14:creationId xmlns:p14="http://schemas.microsoft.com/office/powerpoint/2010/main" val="2395785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B0F2-0A78-48D0-AE18-F093521F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Quick-find is too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9071-08ED-4354-A778-8AA2BE2B4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model. Number of array accesses (for read or write).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6D9EB7F-52DA-4F97-BD72-ED768E65AED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88870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889515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141714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87631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19138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4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quick-find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612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A127724-C591-4A8E-A81D-F8EBF10F803D}"/>
              </a:ext>
            </a:extLst>
          </p:cNvPr>
          <p:cNvSpPr/>
          <p:nvPr/>
        </p:nvSpPr>
        <p:spPr>
          <a:xfrm>
            <a:off x="1293627" y="5402191"/>
            <a:ext cx="9002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Union is too expensive. </a:t>
            </a:r>
            <a:r>
              <a:rPr lang="en-US" dirty="0"/>
              <a:t>It takes N</a:t>
            </a:r>
            <a:r>
              <a:rPr lang="en-US" baseline="30000" dirty="0"/>
              <a:t>2</a:t>
            </a:r>
            <a:r>
              <a:rPr lang="en-US" dirty="0"/>
              <a:t> array accesses to process a sequence of</a:t>
            </a:r>
          </a:p>
          <a:p>
            <a:r>
              <a:rPr lang="en-US" dirty="0"/>
              <a:t>N union commands on N objects.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9DC60-D94D-4A59-9442-7984F295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42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8B66-6BF5-4B1C-93DD-E762AB34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algorithms do not scale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2023ED-6227-4396-9647-D6E65C63EA3A}"/>
              </a:ext>
            </a:extLst>
          </p:cNvPr>
          <p:cNvCxnSpPr/>
          <p:nvPr/>
        </p:nvCxnSpPr>
        <p:spPr>
          <a:xfrm>
            <a:off x="3147237" y="6060557"/>
            <a:ext cx="49016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02F2D5-CE7E-4FE8-88CA-47376CA14EE3}"/>
              </a:ext>
            </a:extLst>
          </p:cNvPr>
          <p:cNvCxnSpPr/>
          <p:nvPr/>
        </p:nvCxnSpPr>
        <p:spPr>
          <a:xfrm flipV="1">
            <a:off x="3434316" y="2519916"/>
            <a:ext cx="0" cy="3827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E9F5B7-78B6-4A31-8719-313043C3E479}"/>
              </a:ext>
            </a:extLst>
          </p:cNvPr>
          <p:cNvCxnSpPr/>
          <p:nvPr/>
        </p:nvCxnSpPr>
        <p:spPr>
          <a:xfrm flipV="1">
            <a:off x="4082902" y="5528930"/>
            <a:ext cx="3476847" cy="350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AC34A6-BE87-41A9-9776-9C1182FACDF2}"/>
              </a:ext>
            </a:extLst>
          </p:cNvPr>
          <p:cNvCxnSpPr/>
          <p:nvPr/>
        </p:nvCxnSpPr>
        <p:spPr>
          <a:xfrm flipV="1">
            <a:off x="4104168" y="5295013"/>
            <a:ext cx="3349255" cy="584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95324EBC-29C0-4C5A-8DC1-5580B882078A}"/>
              </a:ext>
            </a:extLst>
          </p:cNvPr>
          <p:cNvSpPr/>
          <p:nvPr/>
        </p:nvSpPr>
        <p:spPr>
          <a:xfrm rot="6085924">
            <a:off x="2124065" y="2361028"/>
            <a:ext cx="4539220" cy="2522963"/>
          </a:xfrm>
          <a:prstGeom prst="arc">
            <a:avLst>
              <a:gd name="adj1" fmla="val 14615360"/>
              <a:gd name="adj2" fmla="val 213602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CB808-7972-46FA-A427-5E4A94888E34}"/>
              </a:ext>
            </a:extLst>
          </p:cNvPr>
          <p:cNvSpPr txBox="1"/>
          <p:nvPr/>
        </p:nvSpPr>
        <p:spPr>
          <a:xfrm>
            <a:off x="3127180" y="215058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4CAA5-F6D4-4D50-903F-B527FD2EE07F}"/>
              </a:ext>
            </a:extLst>
          </p:cNvPr>
          <p:cNvSpPr txBox="1"/>
          <p:nvPr/>
        </p:nvSpPr>
        <p:spPr>
          <a:xfrm>
            <a:off x="8028790" y="5875891"/>
            <a:ext cx="52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38EE5C-4C53-4ECB-B587-141673C0530A}"/>
              </a:ext>
            </a:extLst>
          </p:cNvPr>
          <p:cNvSpPr txBox="1"/>
          <p:nvPr/>
        </p:nvSpPr>
        <p:spPr>
          <a:xfrm>
            <a:off x="5353034" y="2944169"/>
            <a:ext cx="107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254128-D67F-4B9E-B780-7CF20C4BB42E}"/>
              </a:ext>
            </a:extLst>
          </p:cNvPr>
          <p:cNvSpPr/>
          <p:nvPr/>
        </p:nvSpPr>
        <p:spPr>
          <a:xfrm>
            <a:off x="6817762" y="4862738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linearithmic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DB13CC-7B81-456C-9E8C-7C090EF90A00}"/>
              </a:ext>
            </a:extLst>
          </p:cNvPr>
          <p:cNvSpPr/>
          <p:nvPr/>
        </p:nvSpPr>
        <p:spPr>
          <a:xfrm>
            <a:off x="7511134" y="5358129"/>
            <a:ext cx="71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A4D158-E821-4939-957D-6065053B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21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E3A-73BD-4DFA-BFFF-E9F86EC0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51" y="323978"/>
            <a:ext cx="10515600" cy="1325563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94F-AADB-4B93-A734-2EE47E325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structure. </a:t>
            </a:r>
          </a:p>
          <a:p>
            <a:pPr lvl="1"/>
            <a:r>
              <a:rPr lang="en-US" dirty="0"/>
              <a:t>Integer array id[] of length N. </a:t>
            </a:r>
          </a:p>
          <a:p>
            <a:pPr lvl="1"/>
            <a:r>
              <a:rPr lang="en-US" dirty="0"/>
              <a:t>Interpretation: id[</a:t>
            </a:r>
            <a:r>
              <a:rPr lang="en-US" dirty="0" err="1"/>
              <a:t>i</a:t>
            </a:r>
            <a:r>
              <a:rPr lang="en-US" dirty="0"/>
              <a:t>] is parent of 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Root of </a:t>
            </a:r>
            <a:r>
              <a:rPr lang="en-US" dirty="0" err="1"/>
              <a:t>i</a:t>
            </a:r>
            <a:r>
              <a:rPr lang="en-US" dirty="0"/>
              <a:t> is id[id[id[…id[</a:t>
            </a:r>
            <a:r>
              <a:rPr lang="en-US" dirty="0" err="1"/>
              <a:t>i</a:t>
            </a:r>
            <a:r>
              <a:rPr lang="en-US" dirty="0"/>
              <a:t>]….]]].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Find. </a:t>
            </a:r>
            <a:r>
              <a:rPr lang="en-US" dirty="0"/>
              <a:t>Check if p and q have the same root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25A66-55F0-40BA-A0F7-98F57A52769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196512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C80CDB-D7A6-4186-941B-C852E940302F}"/>
              </a:ext>
            </a:extLst>
          </p:cNvPr>
          <p:cNvSpPr/>
          <p:nvPr/>
        </p:nvSpPr>
        <p:spPr>
          <a:xfrm>
            <a:off x="182294" y="4196512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A44AE60-C8B4-4CD0-9703-6726E749A3B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705575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CEAFFE4-513B-4BA9-9C23-2FF3803E1A74}"/>
              </a:ext>
            </a:extLst>
          </p:cNvPr>
          <p:cNvSpPr/>
          <p:nvPr/>
        </p:nvSpPr>
        <p:spPr>
          <a:xfrm>
            <a:off x="6368902" y="654987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28F253-EEFD-41E0-9B97-307C4D18D732}"/>
              </a:ext>
            </a:extLst>
          </p:cNvPr>
          <p:cNvSpPr/>
          <p:nvPr/>
        </p:nvSpPr>
        <p:spPr>
          <a:xfrm>
            <a:off x="7207694" y="676363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F13AA1-4C05-42F5-846B-30274F6AE45A}"/>
              </a:ext>
            </a:extLst>
          </p:cNvPr>
          <p:cNvSpPr/>
          <p:nvPr/>
        </p:nvSpPr>
        <p:spPr>
          <a:xfrm>
            <a:off x="8046486" y="676363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8FD2E8-1ABF-4FFA-884A-8C0CE1561BD6}"/>
              </a:ext>
            </a:extLst>
          </p:cNvPr>
          <p:cNvSpPr/>
          <p:nvPr/>
        </p:nvSpPr>
        <p:spPr>
          <a:xfrm>
            <a:off x="9142228" y="654987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A0C315-8AFE-4AE5-B927-F930394F6AE4}"/>
              </a:ext>
            </a:extLst>
          </p:cNvPr>
          <p:cNvSpPr/>
          <p:nvPr/>
        </p:nvSpPr>
        <p:spPr>
          <a:xfrm>
            <a:off x="9981020" y="676363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870683-15B4-4334-9B7B-F96BE9BDDDBF}"/>
              </a:ext>
            </a:extLst>
          </p:cNvPr>
          <p:cNvSpPr/>
          <p:nvPr/>
        </p:nvSpPr>
        <p:spPr>
          <a:xfrm>
            <a:off x="10819812" y="676363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D1352-3D21-4356-906F-EB37DE656605}"/>
              </a:ext>
            </a:extLst>
          </p:cNvPr>
          <p:cNvSpPr/>
          <p:nvPr/>
        </p:nvSpPr>
        <p:spPr>
          <a:xfrm>
            <a:off x="7584263" y="1669312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EBFF6D-C51F-4C60-9797-4179B1C05067}"/>
              </a:ext>
            </a:extLst>
          </p:cNvPr>
          <p:cNvSpPr/>
          <p:nvPr/>
        </p:nvSpPr>
        <p:spPr>
          <a:xfrm>
            <a:off x="8423055" y="1690688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6F9F6C-104D-4BBF-9C45-1488AE0B721A}"/>
              </a:ext>
            </a:extLst>
          </p:cNvPr>
          <p:cNvSpPr/>
          <p:nvPr/>
        </p:nvSpPr>
        <p:spPr>
          <a:xfrm>
            <a:off x="9154785" y="1690688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2DD891-E749-460C-865B-646B1732BDD2}"/>
              </a:ext>
            </a:extLst>
          </p:cNvPr>
          <p:cNvSpPr/>
          <p:nvPr/>
        </p:nvSpPr>
        <p:spPr>
          <a:xfrm>
            <a:off x="8423055" y="2481448"/>
            <a:ext cx="499730" cy="5139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BF24DB-BA3D-47F9-BE07-4CD9C8A9F277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834128" y="1190359"/>
            <a:ext cx="462223" cy="478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F33BD4-31DE-4143-82DA-A064222D69A8}"/>
              </a:ext>
            </a:extLst>
          </p:cNvPr>
          <p:cNvCxnSpPr>
            <a:stCxn id="11" idx="4"/>
            <a:endCxn id="16" idx="0"/>
          </p:cNvCxnSpPr>
          <p:nvPr/>
        </p:nvCxnSpPr>
        <p:spPr>
          <a:xfrm>
            <a:off x="8296351" y="1190359"/>
            <a:ext cx="376569" cy="500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944F45-4912-4378-86D3-5F280B1920A4}"/>
              </a:ext>
            </a:extLst>
          </p:cNvPr>
          <p:cNvCxnSpPr>
            <a:stCxn id="16" idx="4"/>
            <a:endCxn id="18" idx="0"/>
          </p:cNvCxnSpPr>
          <p:nvPr/>
        </p:nvCxnSpPr>
        <p:spPr>
          <a:xfrm>
            <a:off x="8672920" y="2204684"/>
            <a:ext cx="0" cy="276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95908A-33B4-44B7-A03E-248A86D205C2}"/>
              </a:ext>
            </a:extLst>
          </p:cNvPr>
          <p:cNvCxnSpPr>
            <a:stCxn id="12" idx="4"/>
            <a:endCxn id="17" idx="0"/>
          </p:cNvCxnSpPr>
          <p:nvPr/>
        </p:nvCxnSpPr>
        <p:spPr>
          <a:xfrm>
            <a:off x="9392093" y="1168983"/>
            <a:ext cx="12557" cy="521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051D1CC-5113-4451-9A06-5A6E65DF8419}"/>
              </a:ext>
            </a:extLst>
          </p:cNvPr>
          <p:cNvSpPr/>
          <p:nvPr/>
        </p:nvSpPr>
        <p:spPr>
          <a:xfrm>
            <a:off x="2327055" y="54947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root of 3 is 9</a:t>
            </a:r>
          </a:p>
          <a:p>
            <a:r>
              <a:rPr lang="en-US" dirty="0"/>
              <a:t>root of 5 is 6</a:t>
            </a:r>
          </a:p>
          <a:p>
            <a:r>
              <a:rPr lang="en-US" dirty="0"/>
              <a:t>3 and 5 are not connected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2D62D-BF97-4511-BECD-A942FCF8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77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6D6F-BFD6-4C6D-8A10-39465D80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3A2CCA-CFE5-40A9-B243-4932657D1444}"/>
              </a:ext>
            </a:extLst>
          </p:cNvPr>
          <p:cNvGraphicFramePr>
            <a:graphicFrameLocks noGrp="1"/>
          </p:cNvGraphicFramePr>
          <p:nvPr/>
        </p:nvGraphicFramePr>
        <p:xfrm>
          <a:off x="1494106" y="2442140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733991-19A0-428D-B94D-A50C698E3415}"/>
              </a:ext>
            </a:extLst>
          </p:cNvPr>
          <p:cNvSpPr/>
          <p:nvPr/>
        </p:nvSpPr>
        <p:spPr>
          <a:xfrm>
            <a:off x="838200" y="2442140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941CEB9-60A8-4CD3-B5E9-62DAD855F755}"/>
              </a:ext>
            </a:extLst>
          </p:cNvPr>
          <p:cNvGraphicFramePr>
            <a:graphicFrameLocks noGrp="1"/>
          </p:cNvGraphicFramePr>
          <p:nvPr/>
        </p:nvGraphicFramePr>
        <p:xfrm>
          <a:off x="1494106" y="1951203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B626145-2E29-4CD5-8CDC-12D1111F04AB}"/>
              </a:ext>
            </a:extLst>
          </p:cNvPr>
          <p:cNvSpPr/>
          <p:nvPr/>
        </p:nvSpPr>
        <p:spPr>
          <a:xfrm>
            <a:off x="1114878" y="3193592"/>
            <a:ext cx="4378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Sans"/>
              </a:rPr>
              <a:t>Which are the roots of </a:t>
            </a:r>
            <a:r>
              <a:rPr lang="en-US" dirty="0">
                <a:solidFill>
                  <a:srgbClr val="333333"/>
                </a:solidFill>
                <a:latin typeface="KaTeX_Main"/>
              </a:rPr>
              <a:t>3 </a:t>
            </a:r>
            <a:r>
              <a:rPr lang="en-US" dirty="0">
                <a:solidFill>
                  <a:srgbClr val="333333"/>
                </a:solidFill>
                <a:latin typeface="OpenSans"/>
              </a:rPr>
              <a:t>and </a:t>
            </a:r>
            <a:r>
              <a:rPr lang="en-US" dirty="0">
                <a:solidFill>
                  <a:srgbClr val="333333"/>
                </a:solidFill>
                <a:latin typeface="KaTeX_Main"/>
              </a:rPr>
              <a:t>7</a:t>
            </a:r>
            <a:r>
              <a:rPr lang="en-US" dirty="0">
                <a:solidFill>
                  <a:srgbClr val="333333"/>
                </a:solidFill>
                <a:latin typeface="OpenSans"/>
              </a:rPr>
              <a:t>, respectively?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07AC48-9E56-4907-9651-87E9E8FF2C11}"/>
              </a:ext>
            </a:extLst>
          </p:cNvPr>
          <p:cNvSpPr/>
          <p:nvPr/>
        </p:nvSpPr>
        <p:spPr>
          <a:xfrm>
            <a:off x="838200" y="40496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25252"/>
                </a:solidFill>
                <a:latin typeface="OpenSans"/>
              </a:rPr>
              <a:t>The root of </a:t>
            </a:r>
            <a:r>
              <a:rPr lang="en-US" dirty="0">
                <a:solidFill>
                  <a:srgbClr val="525252"/>
                </a:solidFill>
                <a:latin typeface="KaTeX_Main"/>
              </a:rPr>
              <a:t>3</a:t>
            </a:r>
            <a:r>
              <a:rPr lang="en-US" dirty="0">
                <a:solidFill>
                  <a:srgbClr val="525252"/>
                </a:solidFill>
                <a:latin typeface="OpenSans"/>
              </a:rPr>
              <a:t> is </a:t>
            </a:r>
            <a:r>
              <a:rPr lang="en-US" dirty="0">
                <a:solidFill>
                  <a:srgbClr val="525252"/>
                </a:solidFill>
                <a:latin typeface="KaTeX_Main"/>
              </a:rPr>
              <a:t>6</a:t>
            </a:r>
            <a:r>
              <a:rPr lang="en-US" dirty="0">
                <a:solidFill>
                  <a:srgbClr val="525252"/>
                </a:solidFill>
                <a:latin typeface="OpenSans"/>
              </a:rPr>
              <a:t>: </a:t>
            </a:r>
            <a:r>
              <a:rPr lang="en-US" dirty="0">
                <a:solidFill>
                  <a:srgbClr val="525252"/>
                </a:solidFill>
                <a:latin typeface="KaTeX_Main"/>
              </a:rPr>
              <a:t> 3→5→2→6</a:t>
            </a:r>
            <a:r>
              <a:rPr lang="en-US" dirty="0">
                <a:solidFill>
                  <a:srgbClr val="525252"/>
                </a:solidFill>
                <a:latin typeface="OpenSans"/>
              </a:rPr>
              <a:t>.</a:t>
            </a:r>
          </a:p>
          <a:p>
            <a:r>
              <a:rPr lang="en-US" dirty="0">
                <a:solidFill>
                  <a:srgbClr val="525252"/>
                </a:solidFill>
                <a:latin typeface="OpenSans"/>
              </a:rPr>
              <a:t>The root of </a:t>
            </a:r>
            <a:r>
              <a:rPr lang="en-US" dirty="0">
                <a:solidFill>
                  <a:srgbClr val="525252"/>
                </a:solidFill>
                <a:latin typeface="KaTeX_Main"/>
              </a:rPr>
              <a:t>7</a:t>
            </a:r>
            <a:r>
              <a:rPr lang="en-US" dirty="0">
                <a:solidFill>
                  <a:srgbClr val="525252"/>
                </a:solidFill>
                <a:latin typeface="OpenSans"/>
              </a:rPr>
              <a:t> is </a:t>
            </a:r>
            <a:r>
              <a:rPr lang="en-US" dirty="0">
                <a:solidFill>
                  <a:srgbClr val="525252"/>
                </a:solidFill>
                <a:latin typeface="KaTeX_Main"/>
              </a:rPr>
              <a:t>6</a:t>
            </a:r>
            <a:r>
              <a:rPr lang="en-US" dirty="0">
                <a:solidFill>
                  <a:srgbClr val="525252"/>
                </a:solidFill>
                <a:latin typeface="OpenSans"/>
              </a:rPr>
              <a:t>: </a:t>
            </a:r>
            <a:r>
              <a:rPr lang="en-US" dirty="0">
                <a:solidFill>
                  <a:srgbClr val="525252"/>
                </a:solidFill>
                <a:latin typeface="KaTeX_Main"/>
              </a:rPr>
              <a:t>7→1→9→5→2→6</a:t>
            </a:r>
            <a:r>
              <a:rPr lang="en-US" dirty="0">
                <a:solidFill>
                  <a:srgbClr val="525252"/>
                </a:solidFill>
                <a:latin typeface="OpenSans"/>
              </a:rPr>
              <a:t>.</a:t>
            </a:r>
            <a:endParaRPr lang="en-US" b="0" i="0" dirty="0">
              <a:solidFill>
                <a:srgbClr val="525252"/>
              </a:solidFill>
              <a:effectLst/>
              <a:latin typeface="Open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8B2E8-5455-4CB0-A11E-1366DD62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E3A-73BD-4DFA-BFFF-E9F86EC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94F-AADB-4B93-A734-2EE47E325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structure. </a:t>
            </a:r>
          </a:p>
          <a:p>
            <a:pPr lvl="1"/>
            <a:r>
              <a:rPr lang="en-US" dirty="0"/>
              <a:t>Integer array id[] of length N. </a:t>
            </a:r>
          </a:p>
          <a:p>
            <a:pPr lvl="1"/>
            <a:r>
              <a:rPr lang="en-US" dirty="0"/>
              <a:t>Interpretation: id[</a:t>
            </a:r>
            <a:r>
              <a:rPr lang="en-US" dirty="0" err="1"/>
              <a:t>i</a:t>
            </a:r>
            <a:r>
              <a:rPr lang="en-US" dirty="0"/>
              <a:t>] is parent of </a:t>
            </a:r>
            <a:r>
              <a:rPr lang="en-US" dirty="0" err="1"/>
              <a:t>i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Root of </a:t>
            </a:r>
            <a:r>
              <a:rPr lang="en-US" dirty="0" err="1"/>
              <a:t>i</a:t>
            </a:r>
            <a:r>
              <a:rPr lang="en-US" dirty="0"/>
              <a:t> is id[id[id[…id[</a:t>
            </a:r>
            <a:r>
              <a:rPr lang="en-US" dirty="0" err="1"/>
              <a:t>i</a:t>
            </a:r>
            <a:r>
              <a:rPr lang="en-US" dirty="0"/>
              <a:t>]….]]].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Union.</a:t>
            </a:r>
            <a:r>
              <a:rPr lang="en-US" dirty="0"/>
              <a:t> To merge components containing p and q, set the id of p's root to the id of q's root.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D25A66-55F0-40BA-A0F7-98F57A52769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196512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C80CDB-D7A6-4186-941B-C852E940302F}"/>
              </a:ext>
            </a:extLst>
          </p:cNvPr>
          <p:cNvSpPr/>
          <p:nvPr/>
        </p:nvSpPr>
        <p:spPr>
          <a:xfrm>
            <a:off x="182294" y="4196512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A44AE60-C8B4-4CD0-9703-6726E749A3B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705575"/>
          <a:ext cx="7246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668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724668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CEAFFE4-513B-4BA9-9C23-2FF3803E1A74}"/>
              </a:ext>
            </a:extLst>
          </p:cNvPr>
          <p:cNvSpPr/>
          <p:nvPr/>
        </p:nvSpPr>
        <p:spPr>
          <a:xfrm>
            <a:off x="6368902" y="654987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28F253-EEFD-41E0-9B97-307C4D18D732}"/>
              </a:ext>
            </a:extLst>
          </p:cNvPr>
          <p:cNvSpPr/>
          <p:nvPr/>
        </p:nvSpPr>
        <p:spPr>
          <a:xfrm>
            <a:off x="7207694" y="676363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F13AA1-4C05-42F5-846B-30274F6AE45A}"/>
              </a:ext>
            </a:extLst>
          </p:cNvPr>
          <p:cNvSpPr/>
          <p:nvPr/>
        </p:nvSpPr>
        <p:spPr>
          <a:xfrm>
            <a:off x="8021836" y="1290681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8FD2E8-1ABF-4FFA-884A-8C0CE1561BD6}"/>
              </a:ext>
            </a:extLst>
          </p:cNvPr>
          <p:cNvSpPr/>
          <p:nvPr/>
        </p:nvSpPr>
        <p:spPr>
          <a:xfrm>
            <a:off x="9142228" y="654987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A0C315-8AFE-4AE5-B927-F930394F6AE4}"/>
              </a:ext>
            </a:extLst>
          </p:cNvPr>
          <p:cNvSpPr/>
          <p:nvPr/>
        </p:nvSpPr>
        <p:spPr>
          <a:xfrm>
            <a:off x="9981020" y="676363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870683-15B4-4334-9B7B-F96BE9BDDDBF}"/>
              </a:ext>
            </a:extLst>
          </p:cNvPr>
          <p:cNvSpPr/>
          <p:nvPr/>
        </p:nvSpPr>
        <p:spPr>
          <a:xfrm>
            <a:off x="10819812" y="676363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DD1352-3D21-4356-906F-EB37DE656605}"/>
              </a:ext>
            </a:extLst>
          </p:cNvPr>
          <p:cNvSpPr/>
          <p:nvPr/>
        </p:nvSpPr>
        <p:spPr>
          <a:xfrm>
            <a:off x="7559613" y="2283630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EBFF6D-C51F-4C60-9797-4179B1C05067}"/>
              </a:ext>
            </a:extLst>
          </p:cNvPr>
          <p:cNvSpPr/>
          <p:nvPr/>
        </p:nvSpPr>
        <p:spPr>
          <a:xfrm>
            <a:off x="8398405" y="2305006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6F9F6C-104D-4BBF-9C45-1488AE0B721A}"/>
              </a:ext>
            </a:extLst>
          </p:cNvPr>
          <p:cNvSpPr/>
          <p:nvPr/>
        </p:nvSpPr>
        <p:spPr>
          <a:xfrm>
            <a:off x="9154785" y="1690688"/>
            <a:ext cx="499730" cy="51399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2DD891-E749-460C-865B-646B1732BDD2}"/>
              </a:ext>
            </a:extLst>
          </p:cNvPr>
          <p:cNvSpPr/>
          <p:nvPr/>
        </p:nvSpPr>
        <p:spPr>
          <a:xfrm>
            <a:off x="8398405" y="3095766"/>
            <a:ext cx="499730" cy="5139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BF24DB-BA3D-47F9-BE07-4CD9C8A9F277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809478" y="1804677"/>
            <a:ext cx="462223" cy="478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F33BD4-31DE-4143-82DA-A064222D69A8}"/>
              </a:ext>
            </a:extLst>
          </p:cNvPr>
          <p:cNvCxnSpPr>
            <a:stCxn id="11" idx="4"/>
            <a:endCxn id="16" idx="0"/>
          </p:cNvCxnSpPr>
          <p:nvPr/>
        </p:nvCxnSpPr>
        <p:spPr>
          <a:xfrm>
            <a:off x="8271701" y="1804677"/>
            <a:ext cx="376569" cy="500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944F45-4912-4378-86D3-5F280B1920A4}"/>
              </a:ext>
            </a:extLst>
          </p:cNvPr>
          <p:cNvCxnSpPr>
            <a:stCxn id="16" idx="4"/>
            <a:endCxn id="18" idx="0"/>
          </p:cNvCxnSpPr>
          <p:nvPr/>
        </p:nvCxnSpPr>
        <p:spPr>
          <a:xfrm>
            <a:off x="8648270" y="2819002"/>
            <a:ext cx="0" cy="276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95908A-33B4-44B7-A03E-248A86D205C2}"/>
              </a:ext>
            </a:extLst>
          </p:cNvPr>
          <p:cNvCxnSpPr>
            <a:stCxn id="12" idx="4"/>
            <a:endCxn id="17" idx="0"/>
          </p:cNvCxnSpPr>
          <p:nvPr/>
        </p:nvCxnSpPr>
        <p:spPr>
          <a:xfrm>
            <a:off x="9392093" y="1168983"/>
            <a:ext cx="12557" cy="521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8C2CA3-9C25-4A0C-9C2E-433743BDB401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8271701" y="911985"/>
            <a:ext cx="870527" cy="3786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5243A-9DA0-4CB0-861E-71444834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19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371D-9924-4BEC-8BFC-47146F67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5DemoQuickUnion">
            <a:hlinkClick r:id="" action="ppaction://media"/>
            <a:extLst>
              <a:ext uri="{FF2B5EF4-FFF2-40B4-BE49-F238E27FC236}">
                <a16:creationId xmlns:a16="http://schemas.microsoft.com/office/drawing/2014/main" id="{39E950F1-7B2D-4516-88BB-0C933CA818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56" y="57708"/>
            <a:ext cx="11695814" cy="628991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1F6F20-A9D0-498B-BA23-70FDF7C1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1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6C44-E9E2-485E-8B35-7CBC52C7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Quick-union: Java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0C079-9DF8-4E81-98E8-6397EED7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0" y="1233376"/>
            <a:ext cx="4618084" cy="54661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7A2E21-53F5-4887-A5DF-2CC9B07D5E75}"/>
              </a:ext>
            </a:extLst>
          </p:cNvPr>
          <p:cNvSpPr/>
          <p:nvPr/>
        </p:nvSpPr>
        <p:spPr>
          <a:xfrm>
            <a:off x="6368899" y="2484734"/>
            <a:ext cx="4570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set id of each object to itself (N array accesses)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65A908-3043-495A-831A-5BF2CEE4FBB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965403" y="2669400"/>
            <a:ext cx="140349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1481F98-8A37-47B7-B0D4-649D0878A9D5}"/>
              </a:ext>
            </a:extLst>
          </p:cNvPr>
          <p:cNvSpPr/>
          <p:nvPr/>
        </p:nvSpPr>
        <p:spPr>
          <a:xfrm>
            <a:off x="6368899" y="3464350"/>
            <a:ext cx="3905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chase parent pointers until reach root</a:t>
            </a:r>
          </a:p>
          <a:p>
            <a:r>
              <a:rPr lang="en-US" dirty="0"/>
              <a:t>(depth of </a:t>
            </a:r>
            <a:r>
              <a:rPr lang="en-US" dirty="0" err="1"/>
              <a:t>i</a:t>
            </a:r>
            <a:r>
              <a:rPr lang="en-US" dirty="0"/>
              <a:t> array accesses)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FB9072-134C-4D66-9E5F-2D2AE2228F14}"/>
              </a:ext>
            </a:extLst>
          </p:cNvPr>
          <p:cNvCxnSpPr>
            <a:cxnSpLocks/>
          </p:cNvCxnSpPr>
          <p:nvPr/>
        </p:nvCxnSpPr>
        <p:spPr>
          <a:xfrm flipH="1">
            <a:off x="4965403" y="3787516"/>
            <a:ext cx="140349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323092A-84EE-44CA-96F1-B8AAF1B2033E}"/>
              </a:ext>
            </a:extLst>
          </p:cNvPr>
          <p:cNvSpPr/>
          <p:nvPr/>
        </p:nvSpPr>
        <p:spPr>
          <a:xfrm>
            <a:off x="6368899" y="4475247"/>
            <a:ext cx="4618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if p and q have same root</a:t>
            </a:r>
          </a:p>
          <a:p>
            <a:r>
              <a:rPr lang="en-US" dirty="0"/>
              <a:t>(depth of p and q array accesses)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FDB60E-FD0D-4B27-BC52-1446DB0051FB}"/>
              </a:ext>
            </a:extLst>
          </p:cNvPr>
          <p:cNvCxnSpPr>
            <a:cxnSpLocks/>
          </p:cNvCxnSpPr>
          <p:nvPr/>
        </p:nvCxnSpPr>
        <p:spPr>
          <a:xfrm flipH="1">
            <a:off x="4965403" y="4798413"/>
            <a:ext cx="140349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6B73718-FCBF-41B3-9C2E-C8D7F025D653}"/>
              </a:ext>
            </a:extLst>
          </p:cNvPr>
          <p:cNvSpPr/>
          <p:nvPr/>
        </p:nvSpPr>
        <p:spPr>
          <a:xfrm>
            <a:off x="6368899" y="5624551"/>
            <a:ext cx="45708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change root of p to point to root of q</a:t>
            </a:r>
          </a:p>
          <a:p>
            <a:r>
              <a:rPr lang="en-US" dirty="0"/>
              <a:t>(depth of p and q array accesses)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55EC9A-B40D-4F00-8161-020E36B203B1}"/>
              </a:ext>
            </a:extLst>
          </p:cNvPr>
          <p:cNvCxnSpPr>
            <a:cxnSpLocks/>
          </p:cNvCxnSpPr>
          <p:nvPr/>
        </p:nvCxnSpPr>
        <p:spPr>
          <a:xfrm flipH="1">
            <a:off x="4965403" y="5947717"/>
            <a:ext cx="140349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13C04-A958-4CA7-ACDD-BE7909F2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65A2C6-D38D-4EB8-94C7-ABF2CE04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778" y="1528236"/>
            <a:ext cx="5218523" cy="646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36C396-C600-433E-A0F6-75547D996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165" y="136525"/>
            <a:ext cx="2620217" cy="125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2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B0F2-0A78-48D0-AE18-F093521F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Quick-Union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too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9071-08ED-4354-A778-8AA2BE2B4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model. Number of array accesses (for read or write).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6D9EB7F-52DA-4F97-BD72-ED768E65AED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888707"/>
          <a:ext cx="8128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889515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141714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87631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191382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48684"/>
                  </a:ext>
                </a:extLst>
              </a:tr>
              <a:tr h="1493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quick-find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61288"/>
                  </a:ext>
                </a:extLst>
              </a:tr>
              <a:tr h="2759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quick-union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5218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A127724-C591-4A8E-A81D-F8EBF10F803D}"/>
              </a:ext>
            </a:extLst>
          </p:cNvPr>
          <p:cNvSpPr/>
          <p:nvPr/>
        </p:nvSpPr>
        <p:spPr>
          <a:xfrm>
            <a:off x="1102240" y="4640433"/>
            <a:ext cx="8371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Quick-find defect.</a:t>
            </a:r>
          </a:p>
          <a:p>
            <a:r>
              <a:rPr lang="en-US" dirty="0"/>
              <a:t>・Union too expensive (N array accesses).</a:t>
            </a:r>
          </a:p>
          <a:p>
            <a:r>
              <a:rPr lang="en-US" dirty="0"/>
              <a:t>・Trees are flat, but too expensive to keep them flat.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610888-E5F1-41EA-89F7-7C56444DB8A3}"/>
              </a:ext>
            </a:extLst>
          </p:cNvPr>
          <p:cNvSpPr/>
          <p:nvPr/>
        </p:nvSpPr>
        <p:spPr>
          <a:xfrm>
            <a:off x="4815227" y="4136164"/>
            <a:ext cx="305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† includes cost of finding roots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444F1D-FD2C-416E-A948-316C0984F4B4}"/>
              </a:ext>
            </a:extLst>
          </p:cNvPr>
          <p:cNvSpPr/>
          <p:nvPr/>
        </p:nvSpPr>
        <p:spPr>
          <a:xfrm>
            <a:off x="1102240" y="56344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Quick-union defect.</a:t>
            </a:r>
          </a:p>
          <a:p>
            <a:r>
              <a:rPr lang="en-US" dirty="0"/>
              <a:t>・Trees can get tall.</a:t>
            </a:r>
          </a:p>
          <a:p>
            <a:r>
              <a:rPr lang="en-US" dirty="0"/>
              <a:t>・Find too expensive (could be N array accesses).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A641EA-2433-4A37-8081-BFB0B21E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A701F-99C3-4228-8A5F-0A464CCDB64C}"/>
              </a:ext>
            </a:extLst>
          </p:cNvPr>
          <p:cNvSpPr txBox="1"/>
          <p:nvPr/>
        </p:nvSpPr>
        <p:spPr>
          <a:xfrm>
            <a:off x="10160000" y="3627656"/>
            <a:ext cx="88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(worst)</a:t>
            </a:r>
          </a:p>
        </p:txBody>
      </p:sp>
    </p:spTree>
    <p:extLst>
      <p:ext uri="{BB962C8B-B14F-4D97-AF65-F5344CB8AC3E}">
        <p14:creationId xmlns:p14="http://schemas.microsoft.com/office/powerpoint/2010/main" val="2363038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402C-CD58-407D-B63C-0FFF0388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BFBC-8D11-4B37-AF9F-B79434BA7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Worst-case: (usually)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maximum time of algorithm on any input of size 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Average-case: (sometimes)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expected time of algorithm over all inputs of size n.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assumption of statistical distribution of inputs.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Best-case: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Cheat with a slow algorithm that Works fast on some input.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A5F3B-7218-41A6-8A55-BAC92E1B1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2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ED0-E0F4-43A3-8AC4-BDB4A04F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1: weighting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F134D-DF01-4EAD-B18D-B994DE89F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Weighted quick-union.</a:t>
            </a:r>
          </a:p>
          <a:p>
            <a:r>
              <a:rPr lang="en-US" dirty="0"/>
              <a:t>Modify quick-union to avoid tall trees. </a:t>
            </a:r>
          </a:p>
          <a:p>
            <a:r>
              <a:rPr lang="en-US" dirty="0"/>
              <a:t>Keep track of size of each tree (number of objects). </a:t>
            </a:r>
          </a:p>
          <a:p>
            <a:r>
              <a:rPr lang="en-US" dirty="0"/>
              <a:t>Balance by linking root of smaller tree to root of larger tree.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A81F9-3342-4BEC-BBAA-BDE3BFFB9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0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ED0-E0F4-43A3-8AC4-BDB4A04F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1: weighting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457B3-0D82-4B43-BA95-E8B68B9B9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008" y="1825625"/>
            <a:ext cx="5291984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416EA-79FD-4654-8732-6385F633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11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1859-0CBC-469E-8891-91870EE3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5DemoWeightedQuickUnion">
            <a:hlinkClick r:id="" action="ppaction://media"/>
            <a:extLst>
              <a:ext uri="{FF2B5EF4-FFF2-40B4-BE49-F238E27FC236}">
                <a16:creationId xmlns:a16="http://schemas.microsoft.com/office/drawing/2014/main" id="{C8FFCAD3-2F0F-4E80-B716-9300539CB2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827" y="171858"/>
            <a:ext cx="9165265" cy="629124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360F8-FD1E-44AD-8D43-4FBB254F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7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AD87-0A7D-421F-9074-AE0BA3E0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1: weighting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E3772C-B20B-4B8F-9165-FF71045DE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667" y="2342060"/>
            <a:ext cx="5299333" cy="284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0491A-D7A6-4746-A3F0-5315FA4E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42" y="2342060"/>
            <a:ext cx="5000491" cy="28466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2E27E0-094B-454A-8612-0DB6EDEA6411}"/>
              </a:ext>
            </a:extLst>
          </p:cNvPr>
          <p:cNvSpPr/>
          <p:nvPr/>
        </p:nvSpPr>
        <p:spPr>
          <a:xfrm>
            <a:off x="7768945" y="5188687"/>
            <a:ext cx="2252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Weighted quick-union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9B52FF-CAF6-471C-9ABF-188C66A285E6}"/>
              </a:ext>
            </a:extLst>
          </p:cNvPr>
          <p:cNvSpPr/>
          <p:nvPr/>
        </p:nvSpPr>
        <p:spPr>
          <a:xfrm>
            <a:off x="2782529" y="5188687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Quick-union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61D20-08CD-4F99-886C-CE970E27C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7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267F-19BC-4374-AAC4-8FFDD8C6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Quick-union and weighted quick-union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53D4C0-5AFA-40ED-B49D-44B14C036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676" y="1825625"/>
            <a:ext cx="7336647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E79F-ED7E-4784-80E9-0C4434BE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22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84BF-E6E3-4B55-A3E8-4E4AC071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quick-union: Java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DFCE-D53A-4E75-A796-7B52AF9C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structure. Same as quick-union, but maintain extra array </a:t>
            </a:r>
            <a:r>
              <a:rPr lang="en-US" dirty="0" err="1"/>
              <a:t>sz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to count number of objects in the tree rooted at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Find. Identical to quick-union.</a:t>
            </a:r>
          </a:p>
          <a:p>
            <a:endParaRPr lang="en-US" dirty="0"/>
          </a:p>
          <a:p>
            <a:r>
              <a:rPr lang="en-US" dirty="0"/>
              <a:t>Union. Modify quick-union to: </a:t>
            </a:r>
          </a:p>
          <a:p>
            <a:r>
              <a:rPr lang="en-US" dirty="0"/>
              <a:t>Link root of smaller tree to root of larger tree. </a:t>
            </a:r>
          </a:p>
          <a:p>
            <a:r>
              <a:rPr lang="en-US" dirty="0"/>
              <a:t>Update the </a:t>
            </a:r>
            <a:r>
              <a:rPr lang="en-US" dirty="0" err="1"/>
              <a:t>sz</a:t>
            </a:r>
            <a:r>
              <a:rPr lang="en-US" dirty="0"/>
              <a:t>[] array.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B7B17-F727-4F4B-A519-C0793D5B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70" y="3659815"/>
            <a:ext cx="3362325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B3DADA-14AD-4BAF-A3B5-EF28F3CB7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95" y="5179680"/>
            <a:ext cx="6257925" cy="16192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45447-BF35-467A-967F-24DED53A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1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5B6BD-8E5C-4C38-9822-6EB54179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quick-union: Java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CF9A-8054-401A-9606-AF71CFD49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time. </a:t>
            </a:r>
          </a:p>
          <a:p>
            <a:pPr lvl="1"/>
            <a:r>
              <a:rPr lang="en-US" dirty="0"/>
              <a:t>Find: takes time proportional to depth of p and q. </a:t>
            </a:r>
          </a:p>
          <a:p>
            <a:pPr lvl="1"/>
            <a:r>
              <a:rPr lang="en-US" dirty="0"/>
              <a:t>Union: takes constant time, given roots.</a:t>
            </a:r>
          </a:p>
          <a:p>
            <a:r>
              <a:rPr lang="en-US" dirty="0"/>
              <a:t>Proposition. Depth of any node x is at most lg N. (lg = base-2 logarithm)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6562FC-0E2A-468F-8035-B19E4AE2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5" y="3692525"/>
            <a:ext cx="4600575" cy="30289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C16E1-2755-4750-8A86-B2790589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11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9227-A6A7-49B7-973F-53570179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quick-union: Java 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1FDA5-23C9-4D12-B078-71DD89B5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Proposition. Depth of any node x is at most lg N. (lg = base-2 logarithm)</a:t>
            </a:r>
          </a:p>
          <a:p>
            <a:r>
              <a:rPr lang="en-US" dirty="0"/>
              <a:t>When does depth of x increase?</a:t>
            </a:r>
          </a:p>
          <a:p>
            <a:r>
              <a:rPr lang="en-US" dirty="0"/>
              <a:t>Increases by 1 when tree T1 containing x is merged into another tree T2.</a:t>
            </a:r>
          </a:p>
          <a:p>
            <a:pPr lvl="1"/>
            <a:r>
              <a:rPr lang="en-US" dirty="0"/>
              <a:t>The size of the tree containing x at least doubles since |T2| ≥ |T1|.</a:t>
            </a:r>
          </a:p>
          <a:p>
            <a:pPr lvl="1"/>
            <a:r>
              <a:rPr lang="en-US" dirty="0"/>
              <a:t>Size of tree containing x can double at most lg N times. 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778FB-2E34-43AB-9A94-6DA73E2BD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01" y="4892833"/>
            <a:ext cx="3533997" cy="19651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0C2F5F-BC2B-409D-9A9C-64D21C3E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60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B0F2-0A78-48D0-AE18-F093521F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quick-union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C9071-08ED-4354-A778-8AA2BE2B4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time.</a:t>
            </a:r>
          </a:p>
          <a:p>
            <a:pPr lvl="1"/>
            <a:r>
              <a:rPr lang="en-US" dirty="0"/>
              <a:t>Find: takes time proportional to depth of p and q.</a:t>
            </a:r>
          </a:p>
          <a:p>
            <a:pPr lvl="1"/>
            <a:r>
              <a:rPr lang="en-US" dirty="0"/>
              <a:t>Union: takes constant time, given roots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6D9EB7F-52DA-4F97-BD72-ED768E65AED0}"/>
              </a:ext>
            </a:extLst>
          </p:cNvPr>
          <p:cNvGraphicFramePr>
            <a:graphicFrameLocks noGrp="1"/>
          </p:cNvGraphicFramePr>
          <p:nvPr/>
        </p:nvGraphicFramePr>
        <p:xfrm>
          <a:off x="1222744" y="3124994"/>
          <a:ext cx="89372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4314">
                  <a:extLst>
                    <a:ext uri="{9D8B030D-6E8A-4147-A177-3AD203B41FA5}">
                      <a16:colId xmlns:a16="http://schemas.microsoft.com/office/drawing/2014/main" val="1488951572"/>
                    </a:ext>
                  </a:extLst>
                </a:gridCol>
                <a:gridCol w="2234314">
                  <a:extLst>
                    <a:ext uri="{9D8B030D-6E8A-4147-A177-3AD203B41FA5}">
                      <a16:colId xmlns:a16="http://schemas.microsoft.com/office/drawing/2014/main" val="2114171430"/>
                    </a:ext>
                  </a:extLst>
                </a:gridCol>
                <a:gridCol w="2234314">
                  <a:extLst>
                    <a:ext uri="{9D8B030D-6E8A-4147-A177-3AD203B41FA5}">
                      <a16:colId xmlns:a16="http://schemas.microsoft.com/office/drawing/2014/main" val="3008763155"/>
                    </a:ext>
                  </a:extLst>
                </a:gridCol>
                <a:gridCol w="2234314">
                  <a:extLst>
                    <a:ext uri="{9D8B030D-6E8A-4147-A177-3AD203B41FA5}">
                      <a16:colId xmlns:a16="http://schemas.microsoft.com/office/drawing/2014/main" val="3419138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initialize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4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quick-find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61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quick-union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852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Weighted quick-union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lg N†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lg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7661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610888-E5F1-41EA-89F7-7C56444DB8A3}"/>
              </a:ext>
            </a:extLst>
          </p:cNvPr>
          <p:cNvSpPr/>
          <p:nvPr/>
        </p:nvSpPr>
        <p:spPr>
          <a:xfrm>
            <a:off x="4166050" y="4743291"/>
            <a:ext cx="305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† includes cost of finding roots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5AB477-29EB-4CBC-9BD0-B2A9C6044D84}"/>
              </a:ext>
            </a:extLst>
          </p:cNvPr>
          <p:cNvSpPr/>
          <p:nvPr/>
        </p:nvSpPr>
        <p:spPr>
          <a:xfrm>
            <a:off x="1222744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Q. Stop here? </a:t>
            </a:r>
          </a:p>
          <a:p>
            <a:r>
              <a:rPr lang="en-US" dirty="0"/>
              <a:t>A. No, easy to improve further.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DF141-8E2C-4271-935B-31A95BEF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69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DE4F-F56A-4866-B833-D3C534A2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2: path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B6FD-A0F6-4B68-915E-63C8F68C0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Quick union with path compression. </a:t>
            </a:r>
            <a:r>
              <a:rPr lang="en-US" dirty="0"/>
              <a:t>Just after computing the root of p, set the id of each examined node to point to that root.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7584A-D8F5-4B3B-9AF6-4549174E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944" y="2780002"/>
            <a:ext cx="3498112" cy="38260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1CF4E-242C-4FA6-AA32-10EFDA04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4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8CF2-7A46-4CFF-AD7F-0B1D14FB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BBAAD-80C7-4A10-90E8-2CCE28B12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connectivity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find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union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05977-9365-484C-B5F3-F6F07D2D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832" y="1389857"/>
            <a:ext cx="5036583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2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0F86-1F1C-49FA-A0A8-46F143C3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2: path compression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FBE20E-0A8A-477B-91FB-3C435B2B6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4475" y="1825625"/>
            <a:ext cx="6403049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FB05B-A663-4216-8D7A-1E2E12AB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71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40B6-45F4-456A-A1CE-5756B4B1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2: path compression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C9399A-8645-4C8A-9872-1270775E6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825" y="2234406"/>
            <a:ext cx="7372350" cy="35337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2D6504-C580-4D97-A6CA-78E1FFA4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17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10E10-5551-4132-997F-CFD76255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2: path compression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75B2D0-82C1-438B-BA2B-37B251B69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687" y="2324894"/>
            <a:ext cx="6524625" cy="3352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669ED-0D9F-493C-9669-6B012FD3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81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745F-5E7F-430A-8937-B0E07943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2: path compression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791381-4929-42FD-BE31-34A651109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275" y="2186781"/>
            <a:ext cx="7029450" cy="3629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5C9613-4214-4876-9370-7391B8B3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64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AB2F-0AF2-42FF-9DD8-6A066C13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compression: Java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DF91-57D0-49E6-96E4-C787B94D6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Two-pass implementation: add second loop to root() to set the id[] of each examined node to the root.</a:t>
            </a:r>
          </a:p>
          <a:p>
            <a:r>
              <a:rPr lang="en-US" dirty="0"/>
              <a:t>Simpler one-pass variant: Make every other node in path point to its grandparent (thereby halving path length). This keep the trees almost flat.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3788B-9E3D-4D00-9EF3-AF05855A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97" y="3924890"/>
            <a:ext cx="3400425" cy="2695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280388-B766-457B-8FAB-701C7DB16B31}"/>
              </a:ext>
            </a:extLst>
          </p:cNvPr>
          <p:cNvSpPr/>
          <p:nvPr/>
        </p:nvSpPr>
        <p:spPr>
          <a:xfrm>
            <a:off x="6943127" y="5053595"/>
            <a:ext cx="280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only one extra line of code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6FA4B-1D93-4553-97C6-37EF4DFA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5" y="5088011"/>
            <a:ext cx="1524132" cy="300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C5FD8-0492-4220-902B-398A2111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8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408C-2EFB-4926-B74A-79440791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quick-union with path compression: amortized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7F03C-2A98-428B-8E53-AD88B94E7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Proposition. [Hopcroft-Ulman, </a:t>
            </a:r>
            <a:r>
              <a:rPr lang="en-US" dirty="0" err="1"/>
              <a:t>Tarjan</a:t>
            </a:r>
            <a:r>
              <a:rPr lang="en-US" dirty="0"/>
              <a:t>] Starting from an empty data structure, any sequence of M union-find ops on N objects makes ≤ c ( N + M lg* N ) array accesses.</a:t>
            </a:r>
          </a:p>
          <a:p>
            <a:pPr lvl="1"/>
            <a:r>
              <a:rPr lang="en-US" dirty="0"/>
              <a:t>Analysis can be improved to N + M </a:t>
            </a:r>
            <a:r>
              <a:rPr lang="el-GR" dirty="0"/>
              <a:t>α(</a:t>
            </a:r>
            <a:r>
              <a:rPr lang="en-US" dirty="0"/>
              <a:t>M, N).</a:t>
            </a:r>
          </a:p>
          <a:p>
            <a:pPr lvl="1"/>
            <a:r>
              <a:rPr lang="en-US" dirty="0"/>
              <a:t>Simple algorithm with fascinating mathematics.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EDF63-F67A-4CCE-A914-98D802ED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734" y="3090198"/>
            <a:ext cx="1685925" cy="2676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C6C68B-93CF-435D-8256-E92EB97D7F39}"/>
              </a:ext>
            </a:extLst>
          </p:cNvPr>
          <p:cNvSpPr/>
          <p:nvPr/>
        </p:nvSpPr>
        <p:spPr>
          <a:xfrm>
            <a:off x="9353107" y="5766723"/>
            <a:ext cx="2000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Iterate log function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A7B29-1C36-48FF-A1A6-67D6BFB9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68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6156-5D27-4ED5-A682-BEDA6CFF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quick-union with path compression: amortized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5FC4-89E1-4142-A7A8-4B2931270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Linear-time algorithm for M union-find ops on N objects?</a:t>
            </a:r>
          </a:p>
          <a:p>
            <a:pPr lvl="1"/>
            <a:r>
              <a:rPr lang="en-US" dirty="0"/>
              <a:t>Cost within constant factor of reading in the data.</a:t>
            </a:r>
          </a:p>
          <a:p>
            <a:pPr lvl="1"/>
            <a:r>
              <a:rPr lang="en-US" dirty="0"/>
              <a:t>In theory, WQUPC is not quite linear.</a:t>
            </a:r>
          </a:p>
          <a:p>
            <a:pPr lvl="1"/>
            <a:r>
              <a:rPr lang="en-US" dirty="0"/>
              <a:t>In practice, WQUPC is linear.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1705A-B1D0-4561-A8B8-54915848AAE3}"/>
              </a:ext>
            </a:extLst>
          </p:cNvPr>
          <p:cNvSpPr/>
          <p:nvPr/>
        </p:nvSpPr>
        <p:spPr>
          <a:xfrm>
            <a:off x="838200" y="4800133"/>
            <a:ext cx="9624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Fredman</a:t>
            </a:r>
            <a:r>
              <a:rPr lang="en-US" dirty="0"/>
              <a:t>-Saks] No linear-time algorithm exists. (in "cell-probe" model of computation)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994C5-D5E8-411F-8F18-473A9217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49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3636-65BE-4F80-9AC3-EB691056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BFD32-FFF8-49DE-A18F-169811E1A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Bottom line. Weighted quick union (with path compression) makes it possible to solve problems that could not otherwise be addressed.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0FF5D-37D5-4F94-A5EF-EDD5C6F8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2806110"/>
            <a:ext cx="5248275" cy="2819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E3C640-D530-4296-AD74-063D9031692A}"/>
              </a:ext>
            </a:extLst>
          </p:cNvPr>
          <p:cNvSpPr/>
          <p:nvPr/>
        </p:nvSpPr>
        <p:spPr>
          <a:xfrm>
            <a:off x="3874108" y="5716570"/>
            <a:ext cx="444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 union-find operations on a set of N objects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D0DD3-F0CB-4556-BEB7-B0F31BEC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52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DC6D-11C2-481F-9DD0-0ABE605D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4ACC7-3D8A-4E5D-8212-44AEE4B5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9</a:t>
            </a:r>
            <a:r>
              <a:rPr lang="en-US" dirty="0"/>
              <a:t> unions and finds with 10</a:t>
            </a:r>
            <a:r>
              <a:rPr lang="en-US" baseline="30000" dirty="0"/>
              <a:t>9</a:t>
            </a:r>
            <a:r>
              <a:rPr lang="en-US" dirty="0"/>
              <a:t> objects</a:t>
            </a:r>
          </a:p>
          <a:p>
            <a:pPr lvl="1"/>
            <a:r>
              <a:rPr lang="en-US" dirty="0"/>
              <a:t>WQUPC reduces time from 30 years to 6 seconds.</a:t>
            </a:r>
          </a:p>
          <a:p>
            <a:pPr lvl="1"/>
            <a:r>
              <a:rPr lang="en-US" dirty="0"/>
              <a:t>Supercomputer won't help much; good algorithm enables solution.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28D9F-2CC2-4BFE-9578-FC8F3C969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29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8452-64A1-4368-B661-DC7D2D449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Union-Find 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CCD39-887B-48CE-92C4-33945CE0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F481BD-47A8-4BFC-8EB3-7E5022F50C5A}"/>
              </a:ext>
            </a:extLst>
          </p:cNvPr>
          <p:cNvGraphicFramePr>
            <a:graphicFrameLocks noGrp="1"/>
          </p:cNvGraphicFramePr>
          <p:nvPr/>
        </p:nvGraphicFramePr>
        <p:xfrm>
          <a:off x="1057936" y="2348230"/>
          <a:ext cx="51352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529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3972139-8EC8-4412-A0B5-F03F292581C2}"/>
              </a:ext>
            </a:extLst>
          </p:cNvPr>
          <p:cNvSpPr/>
          <p:nvPr/>
        </p:nvSpPr>
        <p:spPr>
          <a:xfrm>
            <a:off x="570786" y="2348230"/>
            <a:ext cx="886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id[] 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48DB8C2-9F81-42FC-9E9C-278728BEBE5B}"/>
              </a:ext>
            </a:extLst>
          </p:cNvPr>
          <p:cNvGraphicFramePr>
            <a:graphicFrameLocks noGrp="1"/>
          </p:cNvGraphicFramePr>
          <p:nvPr/>
        </p:nvGraphicFramePr>
        <p:xfrm>
          <a:off x="1057936" y="1857293"/>
          <a:ext cx="51352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529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513EC2E6-E0C6-4B31-9053-1F16FE61EF1A}"/>
              </a:ext>
            </a:extLst>
          </p:cNvPr>
          <p:cNvGraphicFramePr>
            <a:graphicFrameLocks noGrp="1"/>
          </p:cNvGraphicFramePr>
          <p:nvPr/>
        </p:nvGraphicFramePr>
        <p:xfrm>
          <a:off x="1065921" y="3058160"/>
          <a:ext cx="51352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529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FB3A384-84A9-45F4-94E4-E93C8FF77570}"/>
              </a:ext>
            </a:extLst>
          </p:cNvPr>
          <p:cNvGraphicFramePr>
            <a:graphicFrameLocks noGrp="1"/>
          </p:cNvGraphicFramePr>
          <p:nvPr/>
        </p:nvGraphicFramePr>
        <p:xfrm>
          <a:off x="1018850" y="2669551"/>
          <a:ext cx="513529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529">
                  <a:extLst>
                    <a:ext uri="{9D8B030D-6E8A-4147-A177-3AD203B41FA5}">
                      <a16:colId xmlns:a16="http://schemas.microsoft.com/office/drawing/2014/main" val="418779267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23579368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785280433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947114706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3171619955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1946130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228779191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121528244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457594737"/>
                    </a:ext>
                  </a:extLst>
                </a:gridCol>
                <a:gridCol w="513529">
                  <a:extLst>
                    <a:ext uri="{9D8B030D-6E8A-4147-A177-3AD203B41FA5}">
                      <a16:colId xmlns:a16="http://schemas.microsoft.com/office/drawing/2014/main" val="2042040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264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75ACB6F-B8F8-40C9-B174-3B72E0944C22}"/>
              </a:ext>
            </a:extLst>
          </p:cNvPr>
          <p:cNvSpPr txBox="1"/>
          <p:nvPr/>
        </p:nvSpPr>
        <p:spPr>
          <a:xfrm>
            <a:off x="3000437" y="354909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Quick Find</a:t>
            </a:r>
          </a:p>
        </p:txBody>
      </p:sp>
    </p:spTree>
    <p:extLst>
      <p:ext uri="{BB962C8B-B14F-4D97-AF65-F5344CB8AC3E}">
        <p14:creationId xmlns:p14="http://schemas.microsoft.com/office/powerpoint/2010/main" val="232293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BF17-1175-49D2-AB90-FA7A677A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B2868-22AB-4E47-8BF2-BB87F0F2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Given a set of N objects.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Union command: </a:t>
            </a:r>
            <a:r>
              <a:rPr lang="en-US" dirty="0"/>
              <a:t>connect two objects.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Find/connected query:</a:t>
            </a:r>
            <a:r>
              <a:rPr lang="en-US" dirty="0"/>
              <a:t> is there a path connecting the two objects?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4A9831-EABD-417F-B662-69DFF1A63ABC}"/>
              </a:ext>
            </a:extLst>
          </p:cNvPr>
          <p:cNvSpPr/>
          <p:nvPr/>
        </p:nvSpPr>
        <p:spPr>
          <a:xfrm>
            <a:off x="5061020" y="3517638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9F4750-48C3-47DD-8278-1AEE561E5E73}"/>
              </a:ext>
            </a:extLst>
          </p:cNvPr>
          <p:cNvSpPr/>
          <p:nvPr/>
        </p:nvSpPr>
        <p:spPr>
          <a:xfrm>
            <a:off x="6307643" y="3517636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D40547-5139-40BC-B1C9-99727B0A2664}"/>
              </a:ext>
            </a:extLst>
          </p:cNvPr>
          <p:cNvSpPr/>
          <p:nvPr/>
        </p:nvSpPr>
        <p:spPr>
          <a:xfrm>
            <a:off x="7554267" y="3517637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2433CA-D6DC-4F25-AC95-34897D018F3B}"/>
              </a:ext>
            </a:extLst>
          </p:cNvPr>
          <p:cNvSpPr/>
          <p:nvPr/>
        </p:nvSpPr>
        <p:spPr>
          <a:xfrm>
            <a:off x="8800890" y="3517636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4FD249-B439-47EB-A18C-847ADD2749F0}"/>
              </a:ext>
            </a:extLst>
          </p:cNvPr>
          <p:cNvSpPr/>
          <p:nvPr/>
        </p:nvSpPr>
        <p:spPr>
          <a:xfrm>
            <a:off x="10047513" y="3517636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1EFE05-2139-49A7-91D0-393AD79BFFD7}"/>
              </a:ext>
            </a:extLst>
          </p:cNvPr>
          <p:cNvSpPr/>
          <p:nvPr/>
        </p:nvSpPr>
        <p:spPr>
          <a:xfrm>
            <a:off x="5061020" y="4698021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D3AB2C-25B7-43B5-AD61-D64F43ABA070}"/>
              </a:ext>
            </a:extLst>
          </p:cNvPr>
          <p:cNvSpPr/>
          <p:nvPr/>
        </p:nvSpPr>
        <p:spPr>
          <a:xfrm>
            <a:off x="6307643" y="4698019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04145E-E7E8-41C7-9C65-4F1A1FF188AD}"/>
              </a:ext>
            </a:extLst>
          </p:cNvPr>
          <p:cNvSpPr/>
          <p:nvPr/>
        </p:nvSpPr>
        <p:spPr>
          <a:xfrm>
            <a:off x="7554267" y="4698020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824AE4-DABB-42DB-A281-5EACFEAB2EEB}"/>
              </a:ext>
            </a:extLst>
          </p:cNvPr>
          <p:cNvSpPr/>
          <p:nvPr/>
        </p:nvSpPr>
        <p:spPr>
          <a:xfrm>
            <a:off x="8800890" y="4698019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04EF31-3803-4D0A-9F83-3028DA374D69}"/>
              </a:ext>
            </a:extLst>
          </p:cNvPr>
          <p:cNvSpPr/>
          <p:nvPr/>
        </p:nvSpPr>
        <p:spPr>
          <a:xfrm>
            <a:off x="10047513" y="4738925"/>
            <a:ext cx="542611" cy="49236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24FE00-C9C7-4697-9E71-90ECD9DBB02E}"/>
              </a:ext>
            </a:extLst>
          </p:cNvPr>
          <p:cNvSpPr/>
          <p:nvPr/>
        </p:nvSpPr>
        <p:spPr>
          <a:xfrm>
            <a:off x="833085" y="2877559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union(4, 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F321DD-E863-4BA2-9BD4-7B294F12DD63}"/>
              </a:ext>
            </a:extLst>
          </p:cNvPr>
          <p:cNvSpPr/>
          <p:nvPr/>
        </p:nvSpPr>
        <p:spPr>
          <a:xfrm>
            <a:off x="833085" y="319099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union(3, 8)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71CF85-2AD5-4D66-8358-69FAC6612C15}"/>
              </a:ext>
            </a:extLst>
          </p:cNvPr>
          <p:cNvSpPr/>
          <p:nvPr/>
        </p:nvSpPr>
        <p:spPr>
          <a:xfrm>
            <a:off x="833085" y="3528069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union(6, 5)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7614D9-EE57-41C1-A063-6021B12966AC}"/>
              </a:ext>
            </a:extLst>
          </p:cNvPr>
          <p:cNvSpPr/>
          <p:nvPr/>
        </p:nvSpPr>
        <p:spPr>
          <a:xfrm>
            <a:off x="833085" y="3865142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union(9, 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D2C793-318C-4C68-957C-1DEF32D22DA4}"/>
              </a:ext>
            </a:extLst>
          </p:cNvPr>
          <p:cNvSpPr/>
          <p:nvPr/>
        </p:nvSpPr>
        <p:spPr>
          <a:xfrm>
            <a:off x="833085" y="4178579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union(2, 1)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71E76B-E2B7-41E6-82C8-37F56ED9063E}"/>
              </a:ext>
            </a:extLst>
          </p:cNvPr>
          <p:cNvSpPr/>
          <p:nvPr/>
        </p:nvSpPr>
        <p:spPr>
          <a:xfrm>
            <a:off x="833085" y="4515139"/>
            <a:ext cx="1656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connected(0, 7)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137DBD-5310-433F-BCD2-3FADB0B47456}"/>
              </a:ext>
            </a:extLst>
          </p:cNvPr>
          <p:cNvSpPr/>
          <p:nvPr/>
        </p:nvSpPr>
        <p:spPr>
          <a:xfrm>
            <a:off x="833084" y="4838410"/>
            <a:ext cx="1656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connected(8, 9)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E57AAB-70CF-4EE9-9A7B-5D4FFA878E07}"/>
              </a:ext>
            </a:extLst>
          </p:cNvPr>
          <p:cNvSpPr/>
          <p:nvPr/>
        </p:nvSpPr>
        <p:spPr>
          <a:xfrm>
            <a:off x="833085" y="5187142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union(5, 0)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CC0855-CE38-4EDB-BCCB-95488FA5A32E}"/>
              </a:ext>
            </a:extLst>
          </p:cNvPr>
          <p:cNvSpPr/>
          <p:nvPr/>
        </p:nvSpPr>
        <p:spPr>
          <a:xfrm>
            <a:off x="843208" y="5528351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union(7, 2)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9BB328-5245-4418-A945-6CFCB82C0F4E}"/>
              </a:ext>
            </a:extLst>
          </p:cNvPr>
          <p:cNvSpPr/>
          <p:nvPr/>
        </p:nvSpPr>
        <p:spPr>
          <a:xfrm>
            <a:off x="833084" y="5897683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union(6, 1)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226F76-4453-47D8-B5C5-3123212F4A6D}"/>
              </a:ext>
            </a:extLst>
          </p:cNvPr>
          <p:cNvSpPr/>
          <p:nvPr/>
        </p:nvSpPr>
        <p:spPr>
          <a:xfrm>
            <a:off x="822960" y="6256232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union(1, 0)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992D1-2CEE-4CD0-9A6B-60C35C2D405C}"/>
              </a:ext>
            </a:extLst>
          </p:cNvPr>
          <p:cNvSpPr/>
          <p:nvPr/>
        </p:nvSpPr>
        <p:spPr>
          <a:xfrm>
            <a:off x="822960" y="6515421"/>
            <a:ext cx="1656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connected(0, 7)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88137A-2CD5-4B1F-AFB3-64C7F40D66E2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9343501" y="3763821"/>
            <a:ext cx="7040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D333A4-68C1-4624-87B5-1B4597153D0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9072195" y="4049808"/>
            <a:ext cx="1" cy="6482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2E7443-EF2E-4EAF-9B00-2A57E2205ECA}"/>
              </a:ext>
            </a:extLst>
          </p:cNvPr>
          <p:cNvCxnSpPr>
            <a:stCxn id="13" idx="0"/>
            <a:endCxn id="8" idx="4"/>
          </p:cNvCxnSpPr>
          <p:nvPr/>
        </p:nvCxnSpPr>
        <p:spPr>
          <a:xfrm flipV="1">
            <a:off x="10318819" y="4010005"/>
            <a:ext cx="0" cy="7289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01D8FE-7430-4A1F-8A0D-1FD2C01B3A30}"/>
              </a:ext>
            </a:extLst>
          </p:cNvPr>
          <p:cNvCxnSpPr>
            <a:stCxn id="11" idx="0"/>
            <a:endCxn id="6" idx="4"/>
          </p:cNvCxnSpPr>
          <p:nvPr/>
        </p:nvCxnSpPr>
        <p:spPr>
          <a:xfrm flipV="1">
            <a:off x="7825573" y="4010006"/>
            <a:ext cx="0" cy="68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B30D33-D25B-4046-B05B-FCAD6CF0DBF0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 flipV="1">
            <a:off x="6850254" y="3763821"/>
            <a:ext cx="704013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A8A699-1762-40CE-B95D-163AE95A5FFE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5603631" y="3763821"/>
            <a:ext cx="704012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4DC900-A626-47AB-A4A3-7139EB0672D2}"/>
              </a:ext>
            </a:extLst>
          </p:cNvPr>
          <p:cNvCxnSpPr>
            <a:stCxn id="9" idx="0"/>
            <a:endCxn id="4" idx="4"/>
          </p:cNvCxnSpPr>
          <p:nvPr/>
        </p:nvCxnSpPr>
        <p:spPr>
          <a:xfrm flipV="1">
            <a:off x="5332326" y="4010007"/>
            <a:ext cx="0" cy="68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07BE18-4FB1-4A7A-BB90-D4089CE0D240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603631" y="4944204"/>
            <a:ext cx="704012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613D330-9C56-4ABB-BAEF-C27E7FEC26FB}"/>
              </a:ext>
            </a:extLst>
          </p:cNvPr>
          <p:cNvCxnSpPr>
            <a:stCxn id="10" idx="0"/>
            <a:endCxn id="5" idx="4"/>
          </p:cNvCxnSpPr>
          <p:nvPr/>
        </p:nvCxnSpPr>
        <p:spPr>
          <a:xfrm flipV="1">
            <a:off x="6578949" y="4010005"/>
            <a:ext cx="0" cy="68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CCA7479-0E79-46EE-B5D5-7EE8BD18E6AD}"/>
              </a:ext>
            </a:extLst>
          </p:cNvPr>
          <p:cNvSpPr/>
          <p:nvPr/>
        </p:nvSpPr>
        <p:spPr>
          <a:xfrm>
            <a:off x="2551607" y="4515139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FBF0A7-6D1B-44E8-ABD0-AEB664701B00}"/>
              </a:ext>
            </a:extLst>
          </p:cNvPr>
          <p:cNvSpPr/>
          <p:nvPr/>
        </p:nvSpPr>
        <p:spPr>
          <a:xfrm>
            <a:off x="2521776" y="4851141"/>
            <a:ext cx="48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7F3B25-8861-4E5C-8884-9A4943473AF7}"/>
              </a:ext>
            </a:extLst>
          </p:cNvPr>
          <p:cNvSpPr/>
          <p:nvPr/>
        </p:nvSpPr>
        <p:spPr>
          <a:xfrm>
            <a:off x="2520949" y="6509113"/>
            <a:ext cx="48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959C781-BD3B-48A9-8050-A5A553F5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48" grpId="0"/>
      <p:bldP spid="49" grpId="0"/>
      <p:bldP spid="5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A785-497C-44AF-9D8D-8509FE2F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Union-Find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25651-C24F-4D6D-A0F9-F245EB97C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44563-C250-4ED9-B447-2786E264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50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AD31C5B-1D84-4DE0-B70A-1BDA53FF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7" y="2342060"/>
            <a:ext cx="5299333" cy="2846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39C735-DCDF-4766-A830-8B27F8E69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42" y="2342060"/>
            <a:ext cx="5000491" cy="28466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F5F1CE-8B11-43C6-B501-09E8264F790F}"/>
              </a:ext>
            </a:extLst>
          </p:cNvPr>
          <p:cNvSpPr/>
          <p:nvPr/>
        </p:nvSpPr>
        <p:spPr>
          <a:xfrm>
            <a:off x="7768945" y="5188687"/>
            <a:ext cx="2252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Weighted quick-union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DF54F1-0D6A-428C-A0A9-E77F1DE3C1B7}"/>
              </a:ext>
            </a:extLst>
          </p:cNvPr>
          <p:cNvSpPr/>
          <p:nvPr/>
        </p:nvSpPr>
        <p:spPr>
          <a:xfrm>
            <a:off x="2782529" y="5188687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Quick-union</a:t>
            </a:r>
          </a:p>
        </p:txBody>
      </p:sp>
    </p:spTree>
    <p:extLst>
      <p:ext uri="{BB962C8B-B14F-4D97-AF65-F5344CB8AC3E}">
        <p14:creationId xmlns:p14="http://schemas.microsoft.com/office/powerpoint/2010/main" val="1770956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538B-F3EC-436C-8596-FC8A7C7F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Union-Find 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839DA-6B07-41B7-9883-D40F7A5B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51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7930F-53A7-4D17-BE41-B203D8390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3546816" cy="435133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AE175F8-AC49-4A6A-8F4D-5CEEF01B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65" y="1847850"/>
            <a:ext cx="70294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4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B26D-B8F9-43EC-BECD-3E9EC2A7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Union-Find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A9A22E-636E-4E08-A1DC-AFB62E756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2819" y="1825624"/>
            <a:ext cx="5558409" cy="50389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9A4953-8325-43B8-83EA-2FEFC78F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4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8B92-902D-4D9E-8137-BAFF5224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Union-Find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3197-2F58-464A-8F8C-7EB9CEC3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841500"/>
            <a:ext cx="10553700" cy="36449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 in a digital photo.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in a network.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 in a social network.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Transistors in a computer chip.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in a mathematical set.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Metallic sites in a composite system.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C75C2-98C0-443D-AFE9-EB6F4429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0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EC25-8C51-40AB-81D4-734D44C8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the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87E4-72B1-4A69-9B4D-128D5BEDF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assume "is connected to" is an equivalence relation: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Reflexive: p is connected to p.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Symmetric: if p is connected to q, then q is connected to p.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Transitive: if p is connected to q and q is connected to r, then p is connected to r.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 components: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Maximal set of objects that 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connected.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DE5318-5879-4BC5-95C6-901D3DC03135}"/>
              </a:ext>
            </a:extLst>
          </p:cNvPr>
          <p:cNvSpPr/>
          <p:nvPr/>
        </p:nvSpPr>
        <p:spPr>
          <a:xfrm>
            <a:off x="4948891" y="6402203"/>
            <a:ext cx="2579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0 } { 1 4 5 } { 2 3 6 7 }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1CC883-736E-461A-BD9E-6730EE005F63}"/>
              </a:ext>
            </a:extLst>
          </p:cNvPr>
          <p:cNvSpPr/>
          <p:nvPr/>
        </p:nvSpPr>
        <p:spPr>
          <a:xfrm>
            <a:off x="3413051" y="475807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C8C765-A469-417F-BD4C-9F50EC3DEE40}"/>
              </a:ext>
            </a:extLst>
          </p:cNvPr>
          <p:cNvSpPr/>
          <p:nvPr/>
        </p:nvSpPr>
        <p:spPr>
          <a:xfrm>
            <a:off x="4699026" y="475807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0E5831-404D-4F65-A411-62347364F63A}"/>
              </a:ext>
            </a:extLst>
          </p:cNvPr>
          <p:cNvSpPr/>
          <p:nvPr/>
        </p:nvSpPr>
        <p:spPr>
          <a:xfrm>
            <a:off x="4001386" y="5539988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1AA2D6-2CB3-494E-ADE8-2583ABEEBDE7}"/>
              </a:ext>
            </a:extLst>
          </p:cNvPr>
          <p:cNvSpPr/>
          <p:nvPr/>
        </p:nvSpPr>
        <p:spPr>
          <a:xfrm>
            <a:off x="5381526" y="5539988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CF23AE-074F-4B4D-AAF2-42688359167E}"/>
              </a:ext>
            </a:extLst>
          </p:cNvPr>
          <p:cNvSpPr/>
          <p:nvPr/>
        </p:nvSpPr>
        <p:spPr>
          <a:xfrm>
            <a:off x="6740438" y="475807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087FAA-483B-4E8E-8A0A-2E24B1FFAB88}"/>
              </a:ext>
            </a:extLst>
          </p:cNvPr>
          <p:cNvSpPr/>
          <p:nvPr/>
        </p:nvSpPr>
        <p:spPr>
          <a:xfrm>
            <a:off x="6740438" y="5539988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EE0DBE-9679-442D-B84E-E442822BDEDC}"/>
              </a:ext>
            </a:extLst>
          </p:cNvPr>
          <p:cNvSpPr/>
          <p:nvPr/>
        </p:nvSpPr>
        <p:spPr>
          <a:xfrm>
            <a:off x="8065360" y="475807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B5BB7F-C996-4FFB-B38C-10CF39BA6B21}"/>
              </a:ext>
            </a:extLst>
          </p:cNvPr>
          <p:cNvSpPr/>
          <p:nvPr/>
        </p:nvSpPr>
        <p:spPr>
          <a:xfrm>
            <a:off x="8065360" y="5539988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11FA66-B0B6-44E4-9E91-46B1F749335C}"/>
              </a:ext>
            </a:extLst>
          </p:cNvPr>
          <p:cNvCxnSpPr>
            <a:stCxn id="7" idx="7"/>
            <a:endCxn id="6" idx="3"/>
          </p:cNvCxnSpPr>
          <p:nvPr/>
        </p:nvCxnSpPr>
        <p:spPr>
          <a:xfrm flipV="1">
            <a:off x="4427932" y="5184616"/>
            <a:ext cx="344278" cy="42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8FDBFD-4DF8-4414-8BC8-720D3AA5729F}"/>
              </a:ext>
            </a:extLst>
          </p:cNvPr>
          <p:cNvCxnSpPr>
            <a:endCxn id="8" idx="2"/>
          </p:cNvCxnSpPr>
          <p:nvPr/>
        </p:nvCxnSpPr>
        <p:spPr>
          <a:xfrm>
            <a:off x="4477493" y="5789853"/>
            <a:ext cx="904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24211A-71E2-42EF-82B8-ABFFD3CBCC26}"/>
              </a:ext>
            </a:extLst>
          </p:cNvPr>
          <p:cNvCxnSpPr>
            <a:endCxn id="9" idx="4"/>
          </p:cNvCxnSpPr>
          <p:nvPr/>
        </p:nvCxnSpPr>
        <p:spPr>
          <a:xfrm flipV="1">
            <a:off x="6990303" y="5257800"/>
            <a:ext cx="0" cy="28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7EF809-4C55-4AF7-85E5-F0632AD2DFDF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7240168" y="5007935"/>
            <a:ext cx="825192" cy="7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BBCEED-9CEB-43C0-9E55-E102D66CDBD0}"/>
              </a:ext>
            </a:extLst>
          </p:cNvPr>
          <p:cNvCxnSpPr>
            <a:stCxn id="12" idx="0"/>
            <a:endCxn id="11" idx="4"/>
          </p:cNvCxnSpPr>
          <p:nvPr/>
        </p:nvCxnSpPr>
        <p:spPr>
          <a:xfrm flipV="1">
            <a:off x="8315225" y="5257800"/>
            <a:ext cx="0" cy="28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E5A3C3F-9F1F-434B-825A-443EC6444656}"/>
              </a:ext>
            </a:extLst>
          </p:cNvPr>
          <p:cNvSpPr/>
          <p:nvPr/>
        </p:nvSpPr>
        <p:spPr>
          <a:xfrm>
            <a:off x="2209136" y="6402203"/>
            <a:ext cx="2625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connected components: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FC9E382-A416-483C-8427-1DB734D5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6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D9A4-5EB1-4403-97C9-2BA2F0DC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the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5BA2-4115-49FE-B8EA-FAB8FE91E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query.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two objects are in the same component.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 command.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components containing two objects with their union.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4A003-223C-4F17-933D-9CF069597F2C}"/>
              </a:ext>
            </a:extLst>
          </p:cNvPr>
          <p:cNvSpPr/>
          <p:nvPr/>
        </p:nvSpPr>
        <p:spPr>
          <a:xfrm>
            <a:off x="2918737" y="6327775"/>
            <a:ext cx="2579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0 } { 1 4 5 } { 2 3 6 7 }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05E79C-DA4F-4A45-A5FF-A60F234B57E6}"/>
              </a:ext>
            </a:extLst>
          </p:cNvPr>
          <p:cNvSpPr/>
          <p:nvPr/>
        </p:nvSpPr>
        <p:spPr>
          <a:xfrm>
            <a:off x="308624" y="4683642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EF2AD2-1E93-4D07-BF8C-E1A483097DF2}"/>
              </a:ext>
            </a:extLst>
          </p:cNvPr>
          <p:cNvSpPr/>
          <p:nvPr/>
        </p:nvSpPr>
        <p:spPr>
          <a:xfrm>
            <a:off x="1594599" y="4683642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D9405-6C6A-43A0-A127-4A043DD45358}"/>
              </a:ext>
            </a:extLst>
          </p:cNvPr>
          <p:cNvSpPr/>
          <p:nvPr/>
        </p:nvSpPr>
        <p:spPr>
          <a:xfrm>
            <a:off x="896959" y="546556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C93475-5D1B-47EB-928A-9FB2436A7B83}"/>
              </a:ext>
            </a:extLst>
          </p:cNvPr>
          <p:cNvSpPr/>
          <p:nvPr/>
        </p:nvSpPr>
        <p:spPr>
          <a:xfrm>
            <a:off x="2311089" y="546556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6BFE1F-331F-444D-8168-BDE737DA0352}"/>
              </a:ext>
            </a:extLst>
          </p:cNvPr>
          <p:cNvSpPr/>
          <p:nvPr/>
        </p:nvSpPr>
        <p:spPr>
          <a:xfrm>
            <a:off x="2981212" y="4683642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386EF7-58AC-489E-B388-DD2991C63783}"/>
              </a:ext>
            </a:extLst>
          </p:cNvPr>
          <p:cNvSpPr/>
          <p:nvPr/>
        </p:nvSpPr>
        <p:spPr>
          <a:xfrm>
            <a:off x="2981212" y="546556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A104D4-C50C-4FF3-B17A-DE4ABEABCAF2}"/>
              </a:ext>
            </a:extLst>
          </p:cNvPr>
          <p:cNvSpPr/>
          <p:nvPr/>
        </p:nvSpPr>
        <p:spPr>
          <a:xfrm>
            <a:off x="4306134" y="4683642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DCBC46-C431-4CC2-924C-DE0CBCEBB0AD}"/>
              </a:ext>
            </a:extLst>
          </p:cNvPr>
          <p:cNvSpPr/>
          <p:nvPr/>
        </p:nvSpPr>
        <p:spPr>
          <a:xfrm>
            <a:off x="4306134" y="546556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644F9D-B866-447E-A213-5EC22F44DBB9}"/>
              </a:ext>
            </a:extLst>
          </p:cNvPr>
          <p:cNvCxnSpPr>
            <a:stCxn id="7" idx="7"/>
            <a:endCxn id="6" idx="3"/>
          </p:cNvCxnSpPr>
          <p:nvPr/>
        </p:nvCxnSpPr>
        <p:spPr>
          <a:xfrm flipV="1">
            <a:off x="1323505" y="5110188"/>
            <a:ext cx="344278" cy="42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5FD0EF-E300-4997-AFF1-C4F1BFF3BCB6}"/>
              </a:ext>
            </a:extLst>
          </p:cNvPr>
          <p:cNvCxnSpPr>
            <a:endCxn id="8" idx="2"/>
          </p:cNvCxnSpPr>
          <p:nvPr/>
        </p:nvCxnSpPr>
        <p:spPr>
          <a:xfrm>
            <a:off x="1407056" y="5715425"/>
            <a:ext cx="904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04B7B1-53C1-4EC0-877F-CFAD31EB6722}"/>
              </a:ext>
            </a:extLst>
          </p:cNvPr>
          <p:cNvCxnSpPr>
            <a:endCxn id="9" idx="4"/>
          </p:cNvCxnSpPr>
          <p:nvPr/>
        </p:nvCxnSpPr>
        <p:spPr>
          <a:xfrm flipV="1">
            <a:off x="3231077" y="5183372"/>
            <a:ext cx="0" cy="28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4C6E98-7461-42DE-A440-B340C73888BC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3480942" y="4933507"/>
            <a:ext cx="825192" cy="7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4459E0-0B20-4043-B798-49C1CE34B4FF}"/>
              </a:ext>
            </a:extLst>
          </p:cNvPr>
          <p:cNvCxnSpPr>
            <a:stCxn id="12" idx="0"/>
            <a:endCxn id="11" idx="4"/>
          </p:cNvCxnSpPr>
          <p:nvPr/>
        </p:nvCxnSpPr>
        <p:spPr>
          <a:xfrm flipV="1">
            <a:off x="4555999" y="5183372"/>
            <a:ext cx="0" cy="28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0FFA29C-CC52-4817-9787-A0CB97370AB5}"/>
              </a:ext>
            </a:extLst>
          </p:cNvPr>
          <p:cNvSpPr/>
          <p:nvPr/>
        </p:nvSpPr>
        <p:spPr>
          <a:xfrm>
            <a:off x="178982" y="6327775"/>
            <a:ext cx="2625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connected components: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8F7C00-AE24-4F6F-9E0C-305FC9C6A3F1}"/>
              </a:ext>
            </a:extLst>
          </p:cNvPr>
          <p:cNvSpPr/>
          <p:nvPr/>
        </p:nvSpPr>
        <p:spPr>
          <a:xfrm>
            <a:off x="6807160" y="4683642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0EE3F9-39B5-46BA-8B08-086591E60B23}"/>
              </a:ext>
            </a:extLst>
          </p:cNvPr>
          <p:cNvSpPr/>
          <p:nvPr/>
        </p:nvSpPr>
        <p:spPr>
          <a:xfrm>
            <a:off x="8093135" y="4683642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CDD8D5-ED07-43B2-9335-09EDA07F4B58}"/>
              </a:ext>
            </a:extLst>
          </p:cNvPr>
          <p:cNvSpPr/>
          <p:nvPr/>
        </p:nvSpPr>
        <p:spPr>
          <a:xfrm>
            <a:off x="7395495" y="546556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644F5-F2C9-438E-8A40-5B047452A105}"/>
              </a:ext>
            </a:extLst>
          </p:cNvPr>
          <p:cNvSpPr/>
          <p:nvPr/>
        </p:nvSpPr>
        <p:spPr>
          <a:xfrm>
            <a:off x="8809625" y="546556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76B752-9A23-4221-B763-DAA444E4B6C4}"/>
              </a:ext>
            </a:extLst>
          </p:cNvPr>
          <p:cNvSpPr/>
          <p:nvPr/>
        </p:nvSpPr>
        <p:spPr>
          <a:xfrm>
            <a:off x="10050107" y="4683642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D096CF-DC0A-4138-8C1C-D0EDE135563A}"/>
              </a:ext>
            </a:extLst>
          </p:cNvPr>
          <p:cNvSpPr/>
          <p:nvPr/>
        </p:nvSpPr>
        <p:spPr>
          <a:xfrm>
            <a:off x="10050107" y="546556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FA5014-82A3-4C75-9C1E-122B7D4A0966}"/>
              </a:ext>
            </a:extLst>
          </p:cNvPr>
          <p:cNvSpPr/>
          <p:nvPr/>
        </p:nvSpPr>
        <p:spPr>
          <a:xfrm>
            <a:off x="11375029" y="4683642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E0E273-D7F6-4211-A557-2A68ABA1FC0C}"/>
              </a:ext>
            </a:extLst>
          </p:cNvPr>
          <p:cNvSpPr/>
          <p:nvPr/>
        </p:nvSpPr>
        <p:spPr>
          <a:xfrm>
            <a:off x="11375029" y="5465560"/>
            <a:ext cx="499730" cy="49973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F23C9D-EE21-441E-B88B-41C49FF444E6}"/>
              </a:ext>
            </a:extLst>
          </p:cNvPr>
          <p:cNvCxnSpPr>
            <a:stCxn id="21" idx="7"/>
            <a:endCxn id="20" idx="3"/>
          </p:cNvCxnSpPr>
          <p:nvPr/>
        </p:nvCxnSpPr>
        <p:spPr>
          <a:xfrm flipV="1">
            <a:off x="7822041" y="5110188"/>
            <a:ext cx="344278" cy="42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5BD769-4227-4581-8556-577EC1A57EFA}"/>
              </a:ext>
            </a:extLst>
          </p:cNvPr>
          <p:cNvCxnSpPr>
            <a:endCxn id="22" idx="2"/>
          </p:cNvCxnSpPr>
          <p:nvPr/>
        </p:nvCxnSpPr>
        <p:spPr>
          <a:xfrm>
            <a:off x="7905592" y="5715425"/>
            <a:ext cx="904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12DB89-2889-4707-8E2C-93322A80EF00}"/>
              </a:ext>
            </a:extLst>
          </p:cNvPr>
          <p:cNvCxnSpPr>
            <a:endCxn id="23" idx="4"/>
          </p:cNvCxnSpPr>
          <p:nvPr/>
        </p:nvCxnSpPr>
        <p:spPr>
          <a:xfrm flipV="1">
            <a:off x="10299972" y="5183372"/>
            <a:ext cx="0" cy="28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0AC32C-A6A0-47F3-B21A-215E0785082B}"/>
              </a:ext>
            </a:extLst>
          </p:cNvPr>
          <p:cNvCxnSpPr>
            <a:stCxn id="23" idx="6"/>
            <a:endCxn id="26" idx="2"/>
          </p:cNvCxnSpPr>
          <p:nvPr/>
        </p:nvCxnSpPr>
        <p:spPr>
          <a:xfrm>
            <a:off x="10549837" y="4933507"/>
            <a:ext cx="825192" cy="78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0F356F-DA45-4B7E-98B4-FACF898DB152}"/>
              </a:ext>
            </a:extLst>
          </p:cNvPr>
          <p:cNvCxnSpPr>
            <a:stCxn id="26" idx="0"/>
            <a:endCxn id="25" idx="4"/>
          </p:cNvCxnSpPr>
          <p:nvPr/>
        </p:nvCxnSpPr>
        <p:spPr>
          <a:xfrm flipV="1">
            <a:off x="11624894" y="5183372"/>
            <a:ext cx="0" cy="28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FF452E8-E73C-4A09-9961-8249D8D22818}"/>
              </a:ext>
            </a:extLst>
          </p:cNvPr>
          <p:cNvSpPr/>
          <p:nvPr/>
        </p:nvSpPr>
        <p:spPr>
          <a:xfrm>
            <a:off x="5150550" y="5069637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union(2, 5)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50AE9B-9F8B-4BE5-829E-BA3F3574553F}"/>
              </a:ext>
            </a:extLst>
          </p:cNvPr>
          <p:cNvSpPr/>
          <p:nvPr/>
        </p:nvSpPr>
        <p:spPr>
          <a:xfrm>
            <a:off x="8592865" y="6242162"/>
            <a:ext cx="22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0 } { 1 2 3 4 5 6 7 }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4D7E4B-05CA-4B11-AB6E-9B082B8E3A8F}"/>
              </a:ext>
            </a:extLst>
          </p:cNvPr>
          <p:cNvCxnSpPr>
            <a:stCxn id="23" idx="2"/>
            <a:endCxn id="22" idx="7"/>
          </p:cNvCxnSpPr>
          <p:nvPr/>
        </p:nvCxnSpPr>
        <p:spPr>
          <a:xfrm flipH="1">
            <a:off x="9236171" y="4933507"/>
            <a:ext cx="813936" cy="6052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8D032B4-F408-4393-BE24-F9257460AFE5}"/>
              </a:ext>
            </a:extLst>
          </p:cNvPr>
          <p:cNvSpPr/>
          <p:nvPr/>
        </p:nvSpPr>
        <p:spPr>
          <a:xfrm>
            <a:off x="5382125" y="5404061"/>
            <a:ext cx="843551" cy="339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4FE1B38-3C35-4028-9814-97CF56DF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F67E7-91DD-43D0-A4CE-16CED6629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7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2552</Words>
  <Application>Microsoft Office PowerPoint</Application>
  <PresentationFormat>Widescreen</PresentationFormat>
  <Paragraphs>718</Paragraphs>
  <Slides>51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KaTeX_Main</vt:lpstr>
      <vt:lpstr>OpenSans</vt:lpstr>
      <vt:lpstr>Arial</vt:lpstr>
      <vt:lpstr>Calibri</vt:lpstr>
      <vt:lpstr>Calibri Light</vt:lpstr>
      <vt:lpstr>Times New Roman</vt:lpstr>
      <vt:lpstr>Office Theme</vt:lpstr>
      <vt:lpstr>Algorithms</vt:lpstr>
      <vt:lpstr>Running Time</vt:lpstr>
      <vt:lpstr>Kinds of analyses</vt:lpstr>
      <vt:lpstr>Union-Find</vt:lpstr>
      <vt:lpstr>UNION-FIND</vt:lpstr>
      <vt:lpstr>Applications of Union-Find algorithm</vt:lpstr>
      <vt:lpstr>Applications of Union-Find algorithm</vt:lpstr>
      <vt:lpstr>Modeling the connections</vt:lpstr>
      <vt:lpstr>Implementing the operations</vt:lpstr>
      <vt:lpstr>Implementing the operations</vt:lpstr>
      <vt:lpstr>Dynamic-connectivity client</vt:lpstr>
      <vt:lpstr>Quick-find</vt:lpstr>
      <vt:lpstr>Quick-find</vt:lpstr>
      <vt:lpstr>Quick-find</vt:lpstr>
      <vt:lpstr>Quick-find</vt:lpstr>
      <vt:lpstr>PowerPoint Presentation</vt:lpstr>
      <vt:lpstr>Quick-find: Java implementation</vt:lpstr>
      <vt:lpstr>Quick-find is too slow</vt:lpstr>
      <vt:lpstr>Quadratic algorithms do not scale</vt:lpstr>
      <vt:lpstr>Quadratic algorithms do not scale</vt:lpstr>
      <vt:lpstr>Quick-find: Java implementation</vt:lpstr>
      <vt:lpstr>Quick-find is too slow</vt:lpstr>
      <vt:lpstr>Quadratic algorithms do not scale</vt:lpstr>
      <vt:lpstr>Quick-union</vt:lpstr>
      <vt:lpstr>Example</vt:lpstr>
      <vt:lpstr>Quick-union</vt:lpstr>
      <vt:lpstr>PowerPoint Presentation</vt:lpstr>
      <vt:lpstr>Quick-union: Java implementation</vt:lpstr>
      <vt:lpstr>Quick-Union is too slow</vt:lpstr>
      <vt:lpstr>Improvement 1: weighting </vt:lpstr>
      <vt:lpstr>Improvement 1: weighting </vt:lpstr>
      <vt:lpstr>PowerPoint Presentation</vt:lpstr>
      <vt:lpstr>Improvement 1: weighting </vt:lpstr>
      <vt:lpstr>Quick-union and weighted quick-union example</vt:lpstr>
      <vt:lpstr>Weighted quick-union: Java implementation</vt:lpstr>
      <vt:lpstr>Weighted quick-union: Java implementation</vt:lpstr>
      <vt:lpstr>Weighted quick-union: Java implementation</vt:lpstr>
      <vt:lpstr>Weighted quick-union analysis</vt:lpstr>
      <vt:lpstr>Improvement 2: path compression</vt:lpstr>
      <vt:lpstr>Improvement 2: path compression</vt:lpstr>
      <vt:lpstr>Improvement 2: path compression</vt:lpstr>
      <vt:lpstr>Improvement 2: path compression</vt:lpstr>
      <vt:lpstr>Improvement 2: path compression</vt:lpstr>
      <vt:lpstr>Path compression: Java implementation</vt:lpstr>
      <vt:lpstr>Weighted quick-union with path compression: amortized analysis </vt:lpstr>
      <vt:lpstr>Weighted quick-union with path compression: amortized analysis </vt:lpstr>
      <vt:lpstr>Summary</vt:lpstr>
      <vt:lpstr>Summary</vt:lpstr>
      <vt:lpstr>Union-Find Summary </vt:lpstr>
      <vt:lpstr>Union-Find Summary </vt:lpstr>
      <vt:lpstr>Union-Find 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Hilal</dc:creator>
  <cp:lastModifiedBy>타야라히랄</cp:lastModifiedBy>
  <cp:revision>164</cp:revision>
  <dcterms:created xsi:type="dcterms:W3CDTF">2020-03-11T11:03:11Z</dcterms:created>
  <dcterms:modified xsi:type="dcterms:W3CDTF">2022-02-25T07:37:15Z</dcterms:modified>
</cp:coreProperties>
</file>